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337" r:id="rId6"/>
    <p:sldId id="338" r:id="rId7"/>
    <p:sldId id="340" r:id="rId8"/>
    <p:sldId id="638" r:id="rId9"/>
    <p:sldId id="640" r:id="rId10"/>
    <p:sldId id="647" r:id="rId11"/>
    <p:sldId id="648" r:id="rId12"/>
    <p:sldId id="649" r:id="rId13"/>
    <p:sldId id="594" r:id="rId14"/>
    <p:sldId id="596" r:id="rId15"/>
    <p:sldId id="641" r:id="rId16"/>
    <p:sldId id="588" r:id="rId17"/>
    <p:sldId id="613" r:id="rId18"/>
    <p:sldId id="614" r:id="rId19"/>
    <p:sldId id="601" r:id="rId20"/>
    <p:sldId id="572" r:id="rId21"/>
    <p:sldId id="643" r:id="rId22"/>
    <p:sldId id="644" r:id="rId23"/>
    <p:sldId id="3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54" autoAdjust="0"/>
    <p:restoredTop sz="86355" autoAdjust="0"/>
  </p:normalViewPr>
  <p:slideViewPr>
    <p:cSldViewPr snapToGrid="0">
      <p:cViewPr varScale="1">
        <p:scale>
          <a:sx n="64" d="100"/>
          <a:sy n="64" d="100"/>
        </p:scale>
        <p:origin x="438" y="72"/>
      </p:cViewPr>
      <p:guideLst>
        <p:guide orient="horz" pos="2160"/>
        <p:guide pos="3840"/>
      </p:guideLst>
    </p:cSldViewPr>
  </p:slideViewPr>
  <p:outlineViewPr>
    <p:cViewPr>
      <p:scale>
        <a:sx n="33" d="100"/>
        <a:sy n="33" d="100"/>
      </p:scale>
      <p:origin x="0" y="-13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CACB-ABEE-4069-B839-BB0922DCAF26}"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F1E2-533F-4B42-8569-0E0F44BBBEFF}" type="slidenum">
              <a:rPr lang="en-US" smtClean="0"/>
              <a:t>‹#›</a:t>
            </a:fld>
            <a:endParaRPr lang="en-US"/>
          </a:p>
        </p:txBody>
      </p:sp>
    </p:spTree>
    <p:extLst>
      <p:ext uri="{BB962C8B-B14F-4D97-AF65-F5344CB8AC3E}">
        <p14:creationId xmlns:p14="http://schemas.microsoft.com/office/powerpoint/2010/main" val="399872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3054930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140905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85731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sz="4000" baseline="0">
                <a:cs typeface="B Yagut"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sz="3200" b="1" baseline="0">
                <a:cs typeface="B Yagut" panose="00000400000000000000" pitchFamily="2" charset="-78"/>
              </a:defRPr>
            </a:lvl1pPr>
            <a:lvl2pPr algn="r" rtl="1">
              <a:defRPr baseline="0">
                <a:cs typeface="B Yagut" panose="00000400000000000000" pitchFamily="2" charset="-78"/>
              </a:defRPr>
            </a:lvl2pPr>
            <a:lvl3pPr algn="r" rtl="1">
              <a:defRPr baseline="0">
                <a:cs typeface="B Yagut" panose="00000400000000000000" pitchFamily="2" charset="-78"/>
              </a:defRPr>
            </a:lvl3pPr>
            <a:lvl4pPr algn="r" rtl="1">
              <a:defRPr baseline="0">
                <a:cs typeface="B Yagut" panose="00000400000000000000" pitchFamily="2" charset="-78"/>
              </a:defRPr>
            </a:lvl4pPr>
            <a:lvl5pPr algn="r" rtl="1">
              <a:defRPr baseline="0">
                <a:cs typeface="B Yagut"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360691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98C2-25C7-4851-99B3-139218BE6CAF}"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426564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b="1">
                <a:cs typeface="B Yagut"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93128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r" rtl="1">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3D698C2-25C7-4851-99B3-139218BE6CAF}" type="datetimeFigureOut">
              <a:rPr lang="en-US" smtClean="0"/>
              <a:pPr/>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B5D65-5CBD-4BAD-89D0-DD589D4CDB75}" type="slidenum">
              <a:rPr lang="en-US" smtClean="0"/>
              <a:pPr/>
              <a:t>‹#›</a:t>
            </a:fld>
            <a:endParaRPr lang="en-US" dirty="0"/>
          </a:p>
        </p:txBody>
      </p:sp>
    </p:spTree>
    <p:extLst>
      <p:ext uri="{BB962C8B-B14F-4D97-AF65-F5344CB8AC3E}">
        <p14:creationId xmlns:p14="http://schemas.microsoft.com/office/powerpoint/2010/main" val="20064311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3D698C2-25C7-4851-99B3-139218BE6CAF}" type="datetimeFigureOut">
              <a:rPr lang="en-US" smtClean="0"/>
              <a:pPr/>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930311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98C2-25C7-4851-99B3-139218BE6CAF}" type="datetimeFigureOut">
              <a:rPr lang="en-US" smtClean="0"/>
              <a:pPr/>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34477935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26739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98C2-25C7-4851-99B3-139218BE6CAF}"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B5D65-5CBD-4BAD-89D0-DD589D4CDB75}" type="slidenum">
              <a:rPr lang="en-US" smtClean="0"/>
              <a:pPr/>
              <a:t>‹#›</a:t>
            </a:fld>
            <a:endParaRPr lang="en-US"/>
          </a:p>
        </p:txBody>
      </p:sp>
    </p:spTree>
    <p:extLst>
      <p:ext uri="{BB962C8B-B14F-4D97-AF65-F5344CB8AC3E}">
        <p14:creationId xmlns:p14="http://schemas.microsoft.com/office/powerpoint/2010/main" val="330841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698C2-25C7-4851-99B3-139218BE6CAF}" type="datetimeFigureOut">
              <a:rPr lang="en-US" smtClean="0"/>
              <a:pPr/>
              <a:t>12/6/2020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B5D65-5CBD-4BAD-89D0-DD589D4CDB75}" type="slidenum">
              <a:rPr lang="en-US" smtClean="0"/>
              <a:pPr/>
              <a:t>‹#›</a:t>
            </a:fld>
            <a:endParaRPr lang="en-US"/>
          </a:p>
        </p:txBody>
      </p:sp>
    </p:spTree>
    <p:extLst>
      <p:ext uri="{BB962C8B-B14F-4D97-AF65-F5344CB8AC3E}">
        <p14:creationId xmlns:p14="http://schemas.microsoft.com/office/powerpoint/2010/main" val="3501861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B Yagut"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B Yagut"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289154"/>
            <a:ext cx="9144000" cy="1516271"/>
          </a:xfrm>
        </p:spPr>
        <p:txBody>
          <a:bodyPr>
            <a:normAutofit/>
          </a:bodyPr>
          <a:lstStyle/>
          <a:p>
            <a:r>
              <a:rPr lang="fa-IR" b="1" dirty="0">
                <a:cs typeface="B Yagut" panose="00000400000000000000" pitchFamily="2" charset="-78"/>
              </a:rPr>
              <a:t> </a:t>
            </a:r>
            <a:r>
              <a:rPr lang="fa-IR" sz="4000" dirty="0" smtClean="0"/>
              <a:t>آشنایی با خدمات مادرایمن (مشاوره قبل و حین بارداری، کمک به زایمان و مراقبت پس از زایمان)</a:t>
            </a:r>
            <a:endParaRPr lang="en-US" sz="4000" b="1" dirty="0">
              <a:cs typeface="B Yagut" panose="00000400000000000000" pitchFamily="2" charset="-78"/>
            </a:endParaRPr>
          </a:p>
        </p:txBody>
      </p:sp>
      <p:sp>
        <p:nvSpPr>
          <p:cNvPr id="8" name="Subtitle 7"/>
          <p:cNvSpPr>
            <a:spLocks noGrp="1"/>
          </p:cNvSpPr>
          <p:nvPr>
            <p:ph type="subTitle" idx="1"/>
          </p:nvPr>
        </p:nvSpPr>
        <p:spPr>
          <a:xfrm>
            <a:off x="1524000" y="3197304"/>
            <a:ext cx="9144000" cy="1655762"/>
          </a:xfrm>
        </p:spPr>
        <p:txBody>
          <a:bodyPr/>
          <a:lstStyle/>
          <a:p>
            <a:r>
              <a:rPr lang="fa-IR" dirty="0" smtClean="0"/>
              <a:t>فصل اول:</a:t>
            </a:r>
          </a:p>
          <a:p>
            <a:r>
              <a:rPr lang="fa-IR" dirty="0" smtClean="0"/>
              <a:t> آشنایی با اصول کلی و تعاریف مراقبت های بارداری</a:t>
            </a:r>
          </a:p>
          <a:p>
            <a:r>
              <a:rPr lang="fa-IR" dirty="0" smtClean="0"/>
              <a:t>بخش دوم: تعاریف مراقبت بارداری</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76835552"/>
      </p:ext>
    </p:extLst>
  </p:cSld>
  <p:clrMapOvr>
    <a:masterClrMapping/>
  </p:clrMapOvr>
  <mc:AlternateContent xmlns:mc="http://schemas.openxmlformats.org/markup-compatibility/2006" xmlns:p14="http://schemas.microsoft.com/office/powerpoint/2010/main">
    <mc:Choice Requires="p14">
      <p:transition spd="slow" p14:dur="2000" advTm="18768"/>
    </mc:Choice>
    <mc:Fallback xmlns="">
      <p:transition spd="slow" advTm="18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تعاریف مراقبت های بارداری ادامه ...</a:t>
            </a:r>
            <a:endParaRPr lang="fa-IR" dirty="0"/>
          </a:p>
        </p:txBody>
      </p:sp>
      <p:sp>
        <p:nvSpPr>
          <p:cNvPr id="3" name="Content Placeholder 2"/>
          <p:cNvSpPr>
            <a:spLocks noGrp="1"/>
          </p:cNvSpPr>
          <p:nvPr>
            <p:ph idx="1"/>
          </p:nvPr>
        </p:nvSpPr>
        <p:spPr>
          <a:xfrm>
            <a:off x="838200" y="1825625"/>
            <a:ext cx="10515600" cy="4512113"/>
          </a:xfrm>
        </p:spPr>
        <p:txBody>
          <a:bodyPr/>
          <a:lstStyle/>
          <a:p>
            <a:pPr>
              <a:lnSpc>
                <a:spcPct val="100000"/>
              </a:lnSpc>
            </a:pPr>
            <a:r>
              <a:rPr lang="fa-IR" dirty="0"/>
              <a:t>اعتیاد یا وابستگی:  </a:t>
            </a:r>
            <a:r>
              <a:rPr lang="fa-IR" sz="2800" b="0" dirty="0" smtClean="0"/>
              <a:t>تشخیص </a:t>
            </a:r>
            <a:r>
              <a:rPr lang="fa-IR" sz="2800" b="0" dirty="0"/>
              <a:t>وابستگی به مواد، حداقل وجود سه نشانه از نشانه‌های زیرلازم است:                                                                                                                                    - تحمل که افزایش تدریجی مقدار ماده مصرفی لازم </a:t>
            </a:r>
            <a:r>
              <a:rPr lang="fa-IR" sz="2800" b="0" dirty="0" smtClean="0"/>
              <a:t>برای </a:t>
            </a:r>
            <a:r>
              <a:rPr lang="fa-IR" sz="2800" b="0" dirty="0"/>
              <a:t>دست‌یابی </a:t>
            </a:r>
            <a:r>
              <a:rPr lang="fa-IR" sz="2800" b="0" dirty="0" smtClean="0"/>
              <a:t>به علائم </a:t>
            </a:r>
            <a:r>
              <a:rPr lang="fa-IR" sz="2800" b="0" dirty="0"/>
              <a:t>مصرف آن </a:t>
            </a:r>
            <a:r>
              <a:rPr lang="fa-IR" sz="2800" b="0" dirty="0" smtClean="0"/>
              <a:t>ماده است</a:t>
            </a:r>
            <a:r>
              <a:rPr lang="fa-IR" sz="2800" b="0" dirty="0"/>
              <a:t>؛                                                                                               </a:t>
            </a:r>
            <a:r>
              <a:rPr lang="fa-IR" sz="2800" b="0" dirty="0" smtClean="0"/>
              <a:t>- </a:t>
            </a:r>
            <a:r>
              <a:rPr lang="fa-IR" sz="2800" b="0" dirty="0"/>
              <a:t>پیدایش علائم ترک در صورت عدم مصرف یا کاهش مقدار مصرف؛                                                     - تمایل دائم و تلاش‌های ناموفق برای کاهش یا قطع مصرف ماده؛                                                                - مختل شدن فعالیت‌های اجتماعی، شغلی و تفریحی؛                                                                               - تداوم مصرف ماده علیرغم آگاهی از عوارض آن؛                                                                 - صرف زمان زیاد جهت تهیه، مصرف و یا بهبودی از </a:t>
            </a:r>
            <a:r>
              <a:rPr lang="fa-IR" sz="2800" b="0" dirty="0" smtClean="0"/>
              <a:t>عوارض</a:t>
            </a:r>
            <a:endParaRPr lang="fa-IR" b="0" dirty="0" smtClean="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27682181"/>
      </p:ext>
    </p:extLst>
  </p:cSld>
  <p:clrMapOvr>
    <a:masterClrMapping/>
  </p:clrMapOvr>
  <mc:AlternateContent xmlns:mc="http://schemas.openxmlformats.org/markup-compatibility/2006" xmlns:p14="http://schemas.microsoft.com/office/powerpoint/2010/main">
    <mc:Choice Requires="p14">
      <p:transition spd="slow" p14:dur="2000" advTm="46052"/>
    </mc:Choice>
    <mc:Fallback xmlns="">
      <p:transition spd="slow" advTm="46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1" y="1825625"/>
            <a:ext cx="11353800" cy="4351338"/>
          </a:xfrm>
        </p:spPr>
        <p:txBody>
          <a:bodyPr>
            <a:normAutofit/>
          </a:bodyPr>
          <a:lstStyle/>
          <a:p>
            <a:pPr marL="0" indent="0">
              <a:buNone/>
            </a:pPr>
            <a:r>
              <a:rPr lang="fa-IR" b="0" dirty="0" smtClean="0"/>
              <a:t>- مصرف </a:t>
            </a:r>
            <a:r>
              <a:rPr lang="fa-IR" b="0" dirty="0"/>
              <a:t>مواد زیر (بدون توصیه پزشک) را از خانم سوال کنید:</a:t>
            </a:r>
            <a:endParaRPr lang="en-US" b="0" dirty="0"/>
          </a:p>
          <a:p>
            <a:pPr marL="0" indent="0">
              <a:lnSpc>
                <a:spcPct val="100000"/>
              </a:lnSpc>
              <a:buNone/>
            </a:pPr>
            <a:r>
              <a:rPr lang="fa-IR" b="0" dirty="0"/>
              <a:t>انواع تنباکو </a:t>
            </a:r>
            <a:r>
              <a:rPr lang="fa-IR" sz="2800" b="0" dirty="0"/>
              <a:t>(سیگار، قلیان، ناس، غیره</a:t>
            </a:r>
            <a:r>
              <a:rPr lang="fa-IR" sz="2800" b="0" dirty="0" smtClean="0"/>
              <a:t>)، </a:t>
            </a:r>
            <a:r>
              <a:rPr lang="fa-IR" b="0" dirty="0" smtClean="0"/>
              <a:t>                                      </a:t>
            </a:r>
          </a:p>
          <a:p>
            <a:pPr marL="0" indent="0">
              <a:lnSpc>
                <a:spcPct val="100000"/>
              </a:lnSpc>
              <a:buNone/>
            </a:pPr>
            <a:r>
              <a:rPr lang="fa-IR" b="0" dirty="0" smtClean="0"/>
              <a:t>داروهای </a:t>
            </a:r>
            <a:r>
              <a:rPr lang="fa-IR" b="0" dirty="0"/>
              <a:t>مسکن اُپیوئیدی </a:t>
            </a:r>
            <a:r>
              <a:rPr lang="fa-IR" sz="2800" b="0" dirty="0"/>
              <a:t>(ترامادول، کدئین، دیفنوکسیلات، غیره)،</a:t>
            </a:r>
            <a:r>
              <a:rPr lang="fa-IR" b="0" dirty="0"/>
              <a:t> </a:t>
            </a:r>
            <a:r>
              <a:rPr lang="fa-IR" b="0" dirty="0" smtClean="0"/>
              <a:t>                           داروهای </a:t>
            </a:r>
            <a:r>
              <a:rPr lang="fa-IR" b="0" dirty="0"/>
              <a:t>آرام‌بخش یا </a:t>
            </a:r>
            <a:r>
              <a:rPr lang="fa-IR" b="0" dirty="0" smtClean="0"/>
              <a:t>خواب‌آور </a:t>
            </a:r>
            <a:r>
              <a:rPr lang="fa-IR" sz="2800" b="0" dirty="0" smtClean="0"/>
              <a:t>(دیازپام</a:t>
            </a:r>
            <a:r>
              <a:rPr lang="fa-IR" sz="2800" b="0" dirty="0"/>
              <a:t>، آلپرازولام، کلونازپام، فنوباریتال، غیره</a:t>
            </a:r>
            <a:r>
              <a:rPr lang="fa-IR" sz="2800" b="0" dirty="0" smtClean="0"/>
              <a:t>)، </a:t>
            </a:r>
            <a:r>
              <a:rPr lang="fa-IR" b="0" dirty="0" smtClean="0"/>
              <a:t>                                                                             </a:t>
            </a:r>
          </a:p>
          <a:p>
            <a:pPr marL="0" indent="0">
              <a:lnSpc>
                <a:spcPct val="100000"/>
              </a:lnSpc>
              <a:buNone/>
            </a:pPr>
            <a:r>
              <a:rPr lang="fa-IR" b="0" dirty="0" smtClean="0"/>
              <a:t> الکل </a:t>
            </a:r>
            <a:r>
              <a:rPr lang="fa-IR" sz="2800" b="0" dirty="0"/>
              <a:t>(آبجو، شراب، عَرَق، غیره)، </a:t>
            </a:r>
            <a:r>
              <a:rPr lang="fa-IR" sz="2800" b="0" dirty="0" smtClean="0"/>
              <a:t>                                                         </a:t>
            </a:r>
          </a:p>
          <a:p>
            <a:pPr marL="0" indent="0">
              <a:lnSpc>
                <a:spcPct val="100000"/>
              </a:lnSpc>
              <a:buNone/>
            </a:pPr>
            <a:r>
              <a:rPr lang="fa-IR" b="0" dirty="0" smtClean="0"/>
              <a:t> مواد </a:t>
            </a:r>
            <a:r>
              <a:rPr lang="fa-IR" b="0" dirty="0"/>
              <a:t>اَفیونی غیرقانونی </a:t>
            </a:r>
            <a:r>
              <a:rPr lang="fa-IR" sz="2800" b="0" dirty="0"/>
              <a:t>(تریاک، شیره، سوخته، هرویین، </a:t>
            </a:r>
            <a:r>
              <a:rPr lang="fa-IR" sz="2800" b="0" dirty="0" smtClean="0"/>
              <a:t>کراک هروئین</a:t>
            </a:r>
            <a:r>
              <a:rPr lang="fa-IR" sz="2800" b="0" dirty="0"/>
              <a:t>، </a:t>
            </a:r>
            <a:r>
              <a:rPr lang="fa-IR" sz="2800" b="0" dirty="0" smtClean="0"/>
              <a:t>غیره</a:t>
            </a:r>
            <a:r>
              <a:rPr lang="fa-IR" sz="2800" b="0" dirty="0"/>
              <a:t>)، </a:t>
            </a:r>
            <a:r>
              <a:rPr lang="fa-IR" b="0" dirty="0" smtClean="0"/>
              <a:t>                                                                                                 </a:t>
            </a:r>
          </a:p>
          <a:p>
            <a:pPr marL="0" indent="0">
              <a:lnSpc>
                <a:spcPct val="100000"/>
              </a:lnSpc>
              <a:buNone/>
            </a:pPr>
            <a:r>
              <a:rPr lang="fa-IR" b="0" dirty="0" smtClean="0"/>
              <a:t>محرک‌های </a:t>
            </a:r>
            <a:r>
              <a:rPr lang="fa-IR" b="0" dirty="0"/>
              <a:t>آمفتامینی </a:t>
            </a:r>
            <a:r>
              <a:rPr lang="fa-IR" sz="2800" b="0" dirty="0"/>
              <a:t>(شیشه، اکستازی، اِکس، ریتالین، غیره</a:t>
            </a:r>
            <a:r>
              <a:rPr lang="fa-IR" sz="2800" b="0" dirty="0" smtClean="0"/>
              <a:t>).</a:t>
            </a:r>
            <a:endParaRPr lang="en-US" sz="2800" b="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04843176"/>
      </p:ext>
    </p:extLst>
  </p:cSld>
  <p:clrMapOvr>
    <a:masterClrMapping/>
  </p:clrMapOvr>
  <mc:AlternateContent xmlns:mc="http://schemas.openxmlformats.org/markup-compatibility/2006" xmlns:p14="http://schemas.microsoft.com/office/powerpoint/2010/main">
    <mc:Choice Requires="p14">
      <p:transition spd="slow" p14:dur="2000" advTm="14508"/>
    </mc:Choice>
    <mc:Fallback xmlns="">
      <p:transition spd="slow" advTm="14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p:txBody>
          <a:bodyPr>
            <a:normAutofit lnSpcReduction="10000"/>
          </a:bodyPr>
          <a:lstStyle/>
          <a:p>
            <a:pPr algn="just">
              <a:lnSpc>
                <a:spcPct val="100000"/>
              </a:lnSpc>
            </a:pPr>
            <a:r>
              <a:rPr lang="fa-IR" dirty="0" smtClean="0"/>
              <a:t>ایمن‌سازی</a:t>
            </a:r>
          </a:p>
          <a:p>
            <a:pPr marL="0" indent="0" algn="just">
              <a:lnSpc>
                <a:spcPct val="100000"/>
              </a:lnSpc>
              <a:buNone/>
            </a:pPr>
            <a:r>
              <a:rPr lang="fa-IR" sz="2500" b="0" dirty="0" smtClean="0"/>
              <a:t>نکته: در صورت وقوع سقط غیر بهداشتی، مادر را برای ایمنسازی به پزشک یا ماما ارجاع دهید.</a:t>
            </a:r>
          </a:p>
          <a:p>
            <a:r>
              <a:rPr lang="fa-IR" dirty="0" smtClean="0"/>
              <a:t> </a:t>
            </a:r>
            <a:r>
              <a:rPr lang="fa-IR" dirty="0"/>
              <a:t>تعداد </a:t>
            </a:r>
            <a:r>
              <a:rPr lang="fa-IR" dirty="0" smtClean="0"/>
              <a:t>بارداری</a:t>
            </a:r>
          </a:p>
          <a:p>
            <a:r>
              <a:rPr lang="fa-IR" dirty="0" smtClean="0"/>
              <a:t> </a:t>
            </a:r>
            <a:r>
              <a:rPr lang="fa-IR" dirty="0"/>
              <a:t>تعداد </a:t>
            </a:r>
            <a:r>
              <a:rPr lang="fa-IR" dirty="0" smtClean="0"/>
              <a:t>زایمان</a:t>
            </a:r>
            <a:r>
              <a:rPr lang="fa-IR" dirty="0"/>
              <a:t> </a:t>
            </a:r>
            <a:endParaRPr lang="fa-IR" dirty="0" smtClean="0"/>
          </a:p>
          <a:p>
            <a:r>
              <a:rPr lang="fa-IR" dirty="0" smtClean="0"/>
              <a:t>سقط</a:t>
            </a:r>
            <a:endParaRPr lang="fa-IR" dirty="0"/>
          </a:p>
          <a:p>
            <a:r>
              <a:rPr lang="fa-IR" dirty="0"/>
              <a:t>سقط دیررس</a:t>
            </a:r>
          </a:p>
          <a:p>
            <a:r>
              <a:rPr lang="fa-IR" dirty="0"/>
              <a:t>سقط مکرر</a:t>
            </a:r>
          </a:p>
          <a:p>
            <a:pPr algn="just">
              <a:lnSpc>
                <a:spcPct val="100000"/>
              </a:lnSpc>
            </a:pPr>
            <a:r>
              <a:rPr lang="fa-IR" dirty="0"/>
              <a:t>زایمان</a:t>
            </a:r>
          </a:p>
          <a:p>
            <a:pPr marL="0" indent="0" algn="just">
              <a:lnSpc>
                <a:spcPct val="100000"/>
              </a:lnSpc>
              <a:buNone/>
            </a:pPr>
            <a:endParaRPr lang="fa-IR" dirty="0" smtClean="0"/>
          </a:p>
          <a:p>
            <a:pPr algn="just">
              <a:lnSpc>
                <a:spcPct val="100000"/>
              </a:lnSpc>
            </a:pPr>
            <a:endParaRPr lang="en-US" sz="2800" b="0" dirty="0"/>
          </a:p>
        </p:txBody>
      </p:sp>
      <p:pic>
        <p:nvPicPr>
          <p:cNvPr id="17" name="Audio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38516226"/>
      </p:ext>
    </p:extLst>
  </p:cSld>
  <p:clrMapOvr>
    <a:masterClrMapping/>
  </p:clrMapOvr>
  <mc:AlternateContent xmlns:mc="http://schemas.openxmlformats.org/markup-compatibility/2006" xmlns:p14="http://schemas.microsoft.com/office/powerpoint/2010/main">
    <mc:Choice Requires="p14">
      <p:transition spd="slow" p14:dur="2000" advTm="85551"/>
    </mc:Choice>
    <mc:Fallback xmlns="">
      <p:transition spd="slow" advTm="85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p:txBody>
          <a:bodyPr>
            <a:normAutofit/>
          </a:bodyPr>
          <a:lstStyle/>
          <a:p>
            <a:r>
              <a:rPr lang="fa-IR" dirty="0" smtClean="0"/>
              <a:t>زایمان زودرس</a:t>
            </a:r>
          </a:p>
          <a:p>
            <a:r>
              <a:rPr lang="fa-IR" dirty="0" smtClean="0"/>
              <a:t> </a:t>
            </a:r>
            <a:r>
              <a:rPr lang="fa-IR" dirty="0"/>
              <a:t>زایمان دیررس</a:t>
            </a:r>
          </a:p>
          <a:p>
            <a:r>
              <a:rPr lang="fa-IR" dirty="0"/>
              <a:t>زایمان سخت</a:t>
            </a:r>
          </a:p>
          <a:p>
            <a:r>
              <a:rPr lang="fa-IR" dirty="0"/>
              <a:t>زایمان سریع</a:t>
            </a:r>
          </a:p>
          <a:p>
            <a:r>
              <a:rPr lang="fa-IR" dirty="0"/>
              <a:t>مرده‌زایی</a:t>
            </a:r>
          </a:p>
          <a:p>
            <a:r>
              <a:rPr lang="fa-IR" dirty="0" smtClean="0"/>
              <a:t>مرگ </a:t>
            </a:r>
            <a:r>
              <a:rPr lang="fa-IR" dirty="0"/>
              <a:t>نوزاد</a:t>
            </a:r>
            <a:r>
              <a:rPr lang="fa-IR" dirty="0" smtClean="0"/>
              <a:t> </a:t>
            </a:r>
          </a:p>
          <a:p>
            <a:r>
              <a:rPr lang="fa-IR" dirty="0" smtClean="0"/>
              <a:t>دوره </a:t>
            </a:r>
            <a:r>
              <a:rPr lang="fa-IR" dirty="0"/>
              <a:t>پری‌ناتال</a:t>
            </a:r>
          </a:p>
          <a:p>
            <a:pPr algn="just">
              <a:lnSpc>
                <a:spcPct val="100000"/>
              </a:lnSpc>
            </a:pPr>
            <a:endParaRPr lang="fa-IR" dirty="0" smtClean="0"/>
          </a:p>
          <a:p>
            <a:pPr algn="just">
              <a:lnSpc>
                <a:spcPct val="100000"/>
              </a:lnSpc>
            </a:pPr>
            <a:endParaRPr lang="en-US" sz="2800" b="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17052731"/>
      </p:ext>
    </p:extLst>
  </p:cSld>
  <p:clrMapOvr>
    <a:masterClrMapping/>
  </p:clrMapOvr>
  <mc:AlternateContent xmlns:mc="http://schemas.openxmlformats.org/markup-compatibility/2006" xmlns:p14="http://schemas.microsoft.com/office/powerpoint/2010/main">
    <mc:Choice Requires="p14">
      <p:transition spd="slow" p14:dur="2000" advTm="60915"/>
    </mc:Choice>
    <mc:Fallback xmlns="">
      <p:transition spd="slow" advTm="60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p:txBody>
          <a:bodyPr>
            <a:normAutofit/>
          </a:bodyPr>
          <a:lstStyle/>
          <a:p>
            <a:r>
              <a:rPr lang="fa-IR" dirty="0" smtClean="0"/>
              <a:t>بررسی </a:t>
            </a:r>
            <a:r>
              <a:rPr lang="fa-IR" dirty="0"/>
              <a:t>پرونده و آشنایی با وضعیت </a:t>
            </a:r>
            <a:r>
              <a:rPr lang="fa-IR" dirty="0" smtClean="0"/>
              <a:t>مادر</a:t>
            </a:r>
          </a:p>
          <a:p>
            <a:r>
              <a:rPr lang="fa-IR" dirty="0"/>
              <a:t>برقراری ارتباط مناسب با </a:t>
            </a:r>
            <a:r>
              <a:rPr lang="fa-IR" dirty="0" smtClean="0"/>
              <a:t>مادر</a:t>
            </a:r>
          </a:p>
          <a:p>
            <a:r>
              <a:rPr lang="fa-IR" dirty="0"/>
              <a:t>پاره شدن کیسه آب</a:t>
            </a:r>
          </a:p>
          <a:p>
            <a:r>
              <a:rPr lang="fa-IR" dirty="0"/>
              <a:t>تاریخ مراجعه بعدی</a:t>
            </a:r>
          </a:p>
          <a:p>
            <a:r>
              <a:rPr lang="fa-IR" dirty="0"/>
              <a:t>تاریخ تقریبی زایمان</a:t>
            </a:r>
          </a:p>
          <a:p>
            <a:r>
              <a:rPr lang="fa-IR" dirty="0"/>
              <a:t>تزریق آمپول </a:t>
            </a:r>
            <a:r>
              <a:rPr lang="fa-IR" dirty="0" smtClean="0"/>
              <a:t>رگام</a:t>
            </a:r>
          </a:p>
          <a:p>
            <a:pPr marL="0" indent="0">
              <a:buNone/>
            </a:pPr>
            <a:r>
              <a:rPr lang="fa-IR" sz="2700" b="0" dirty="0" smtClean="0"/>
              <a:t>نکته: در مادر</a:t>
            </a:r>
            <a:r>
              <a:rPr lang="en-US" sz="2700" b="0" dirty="0" smtClean="0"/>
              <a:t>Rh-</a:t>
            </a:r>
            <a:r>
              <a:rPr lang="fa-IR" sz="2700" b="0" dirty="0" smtClean="0"/>
              <a:t> با همسر</a:t>
            </a:r>
            <a:r>
              <a:rPr lang="en-US" sz="2700" b="0" dirty="0" smtClean="0"/>
              <a:t>Rh+</a:t>
            </a:r>
            <a:r>
              <a:rPr lang="fa-IR" sz="2700" b="0" dirty="0" smtClean="0"/>
              <a:t> در صورت ختم بارداری به هر دلیلی پیش از تاریخ تقریبی زایمان(سقط، مول، زایمان زودرس، حاملگی نابجا و...)آمپول رگام تزریق می شود</a:t>
            </a:r>
            <a:r>
              <a:rPr lang="fa-IR" dirty="0" smtClean="0"/>
              <a:t>.</a:t>
            </a:r>
          </a:p>
          <a:p>
            <a:pPr algn="just">
              <a:lnSpc>
                <a:spcPct val="100000"/>
              </a:lnSpc>
            </a:pPr>
            <a:endParaRPr lang="fa-IR" dirty="0" smtClean="0"/>
          </a:p>
          <a:p>
            <a:pPr algn="just">
              <a:lnSpc>
                <a:spcPct val="100000"/>
              </a:lnSpc>
            </a:pPr>
            <a:endParaRPr lang="en-US" sz="2800" b="0" dirty="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17171067"/>
      </p:ext>
    </p:extLst>
  </p:cSld>
  <p:clrMapOvr>
    <a:masterClrMapping/>
  </p:clrMapOvr>
  <mc:AlternateContent xmlns:mc="http://schemas.openxmlformats.org/markup-compatibility/2006" xmlns:p14="http://schemas.microsoft.com/office/powerpoint/2010/main">
    <mc:Choice Requires="p14">
      <p:transition spd="slow" p14:dur="2000" advTm="94557"/>
    </mc:Choice>
    <mc:Fallback xmlns="">
      <p:transition spd="slow" advTm="94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704538" y="1825625"/>
            <a:ext cx="10649262" cy="4351338"/>
          </a:xfrm>
        </p:spPr>
        <p:txBody>
          <a:bodyPr>
            <a:normAutofit/>
          </a:bodyPr>
          <a:lstStyle/>
          <a:p>
            <a:r>
              <a:rPr lang="fa-IR" sz="3500" dirty="0"/>
              <a:t>تشکیل پرونده و شرح </a:t>
            </a:r>
            <a:r>
              <a:rPr lang="fa-IR" sz="3500" dirty="0" smtClean="0"/>
              <a:t>حال</a:t>
            </a:r>
            <a:endParaRPr lang="fa-IR" sz="3500" b="0" dirty="0" smtClean="0"/>
          </a:p>
          <a:p>
            <a:r>
              <a:rPr lang="fa-IR" sz="3500" dirty="0" smtClean="0"/>
              <a:t>تشنج</a:t>
            </a:r>
          </a:p>
          <a:p>
            <a:r>
              <a:rPr lang="fa-IR" sz="3500" dirty="0" smtClean="0"/>
              <a:t>حرکت جنین</a:t>
            </a:r>
          </a:p>
          <a:p>
            <a:pPr marL="0" indent="0">
              <a:buNone/>
            </a:pPr>
            <a:r>
              <a:rPr lang="fa-IR" sz="2500" b="0" dirty="0"/>
              <a:t>نکته: تعداد مطلوب حرکات جنین و زمان بهینه برای شمارش آن مشخص نشده است. در یک روش </a:t>
            </a:r>
            <a:r>
              <a:rPr lang="fa-IR" sz="2500" b="0" dirty="0" smtClean="0"/>
              <a:t>احساس </a:t>
            </a:r>
            <a:r>
              <a:rPr lang="fa-IR" sz="2500" b="0" dirty="0"/>
              <a:t>10 حرکت در 2 ساعت طبیعی است و در صورتی که تعداد حرکات جنین به 10 بار نرسد، مادر را ارجاع </a:t>
            </a:r>
            <a:r>
              <a:rPr lang="fa-IR" sz="2500" b="0" dirty="0" smtClean="0"/>
              <a:t>دهید. در </a:t>
            </a:r>
            <a:r>
              <a:rPr lang="fa-IR" sz="2500" b="0" dirty="0"/>
              <a:t>یک روش الگوی حرکت جنین که توسط مادر بدست آمده است ملاک است. اگر این تعداد معادل یا بیشتر از شمارش پایه قبلی است، اطمینان‌بخش است. کاهش حرکت جنین بنا به اظهار مادر از هفته 28 بارداری اهمیت دارد</a:t>
            </a:r>
            <a:r>
              <a:rPr lang="fa-IR" sz="2500" b="0" dirty="0" smtClean="0"/>
              <a:t>.</a:t>
            </a:r>
            <a:endParaRPr lang="fa-IR" sz="2500" b="0"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48598749"/>
      </p:ext>
    </p:extLst>
  </p:cSld>
  <p:clrMapOvr>
    <a:masterClrMapping/>
  </p:clrMapOvr>
  <mc:AlternateContent xmlns:mc="http://schemas.openxmlformats.org/markup-compatibility/2006" xmlns:p14="http://schemas.microsoft.com/office/powerpoint/2010/main">
    <mc:Choice Requires="p14">
      <p:transition spd="slow" p14:dur="2000" advTm="152479"/>
    </mc:Choice>
    <mc:Fallback xmlns="">
      <p:transition spd="slow" advTm="152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42224118"/>
              </p:ext>
            </p:extLst>
          </p:nvPr>
        </p:nvGraphicFramePr>
        <p:xfrm>
          <a:off x="374755" y="1962892"/>
          <a:ext cx="11377535" cy="4553403"/>
        </p:xfrm>
        <a:graphic>
          <a:graphicData uri="http://schemas.openxmlformats.org/drawingml/2006/table">
            <a:tbl>
              <a:tblPr rtl="1" firstRow="1" firstCol="1" bandRow="1">
                <a:tableStyleId>{93296810-A885-4BE3-A3E7-6D5BEEA58F35}</a:tableStyleId>
              </a:tblPr>
              <a:tblGrid>
                <a:gridCol w="734519">
                  <a:extLst>
                    <a:ext uri="{9D8B030D-6E8A-4147-A177-3AD203B41FA5}">
                      <a16:colId xmlns="" xmlns:a16="http://schemas.microsoft.com/office/drawing/2014/main" val="20000"/>
                    </a:ext>
                  </a:extLst>
                </a:gridCol>
                <a:gridCol w="614597">
                  <a:extLst>
                    <a:ext uri="{9D8B030D-6E8A-4147-A177-3AD203B41FA5}">
                      <a16:colId xmlns="" xmlns:a16="http://schemas.microsoft.com/office/drawing/2014/main" val="20001"/>
                    </a:ext>
                  </a:extLst>
                </a:gridCol>
                <a:gridCol w="899410">
                  <a:extLst>
                    <a:ext uri="{9D8B030D-6E8A-4147-A177-3AD203B41FA5}">
                      <a16:colId xmlns="" xmlns:a16="http://schemas.microsoft.com/office/drawing/2014/main" val="20002"/>
                    </a:ext>
                  </a:extLst>
                </a:gridCol>
                <a:gridCol w="5325402">
                  <a:extLst>
                    <a:ext uri="{9D8B030D-6E8A-4147-A177-3AD203B41FA5}">
                      <a16:colId xmlns="" xmlns:a16="http://schemas.microsoft.com/office/drawing/2014/main" val="20003"/>
                    </a:ext>
                  </a:extLst>
                </a:gridCol>
                <a:gridCol w="3803607">
                  <a:extLst>
                    <a:ext uri="{9D8B030D-6E8A-4147-A177-3AD203B41FA5}">
                      <a16:colId xmlns="" xmlns:a16="http://schemas.microsoft.com/office/drawing/2014/main" val="20004"/>
                    </a:ext>
                  </a:extLst>
                </a:gridCol>
              </a:tblGrid>
              <a:tr h="172274">
                <a:tc rowSpan="2">
                  <a:txBody>
                    <a:bodyPr/>
                    <a:lstStyle/>
                    <a:p>
                      <a:pPr algn="ctr" rtl="1">
                        <a:lnSpc>
                          <a:spcPct val="85000"/>
                        </a:lnSpc>
                        <a:spcAft>
                          <a:spcPts val="0"/>
                        </a:spcAft>
                      </a:pPr>
                      <a:r>
                        <a:rPr lang="fa-IR" sz="1200" dirty="0">
                          <a:solidFill>
                            <a:schemeClr val="tx1"/>
                          </a:solidFill>
                          <a:effectLst/>
                          <a:cs typeface="B Yagut" panose="00000400000000000000" pitchFamily="2" charset="-78"/>
                        </a:rPr>
                        <a:t>گروه‌های غذایی</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gridSpan="2">
                  <a:txBody>
                    <a:bodyPr/>
                    <a:lstStyle/>
                    <a:p>
                      <a:pPr algn="ctr" rtl="1">
                        <a:lnSpc>
                          <a:spcPct val="85000"/>
                        </a:lnSpc>
                        <a:spcAft>
                          <a:spcPts val="0"/>
                        </a:spcAft>
                      </a:pPr>
                      <a:r>
                        <a:rPr lang="fa-IR" sz="1200" dirty="0">
                          <a:solidFill>
                            <a:schemeClr val="tx1"/>
                          </a:solidFill>
                          <a:effectLst/>
                          <a:cs typeface="B Yagut" panose="00000400000000000000" pitchFamily="2" charset="-78"/>
                        </a:rPr>
                        <a:t>واحدهای مورد نیاز</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hMerge="1">
                  <a:txBody>
                    <a:bodyPr/>
                    <a:lstStyle/>
                    <a:p>
                      <a:pPr rtl="1"/>
                      <a:endParaRPr lang="fa-IR"/>
                    </a:p>
                  </a:txBody>
                  <a:tcPr/>
                </a:tc>
                <a:tc rowSpan="2">
                  <a:txBody>
                    <a:bodyPr/>
                    <a:lstStyle/>
                    <a:p>
                      <a:pPr algn="ctr" rtl="1">
                        <a:spcAft>
                          <a:spcPts val="0"/>
                        </a:spcAft>
                      </a:pPr>
                      <a:r>
                        <a:rPr lang="fa-IR" sz="1200" dirty="0">
                          <a:solidFill>
                            <a:schemeClr val="tx1"/>
                          </a:solidFill>
                          <a:effectLst/>
                          <a:cs typeface="B Yagut" panose="00000400000000000000" pitchFamily="2" charset="-78"/>
                        </a:rPr>
                        <a:t>معادل هر واحد</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rowSpan="2">
                  <a:txBody>
                    <a:bodyPr/>
                    <a:lstStyle/>
                    <a:p>
                      <a:pPr algn="ctr" rtl="1">
                        <a:spcAft>
                          <a:spcPts val="0"/>
                        </a:spcAft>
                      </a:pPr>
                      <a:r>
                        <a:rPr lang="fa-IR" sz="1200">
                          <a:solidFill>
                            <a:schemeClr val="tx1"/>
                          </a:solidFill>
                          <a:effectLst/>
                          <a:cs typeface="B Yagut" panose="00000400000000000000" pitchFamily="2" charset="-78"/>
                        </a:rPr>
                        <a:t>منابع غذایی</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extLst>
                  <a:ext uri="{0D108BD9-81ED-4DB2-BD59-A6C34878D82A}">
                    <a16:rowId xmlns="" xmlns:a16="http://schemas.microsoft.com/office/drawing/2014/main" val="10000"/>
                  </a:ext>
                </a:extLst>
              </a:tr>
              <a:tr h="174889">
                <a:tc vMerge="1">
                  <a:txBody>
                    <a:bodyPr/>
                    <a:lstStyle/>
                    <a:p>
                      <a:pPr rtl="1"/>
                      <a:endParaRPr lang="fa-IR"/>
                    </a:p>
                  </a:txBody>
                  <a:tcPr/>
                </a:tc>
                <a:tc>
                  <a:txBody>
                    <a:bodyPr/>
                    <a:lstStyle/>
                    <a:p>
                      <a:pPr algn="just" rtl="1">
                        <a:lnSpc>
                          <a:spcPct val="85000"/>
                        </a:lnSpc>
                        <a:spcAft>
                          <a:spcPts val="0"/>
                        </a:spcAft>
                      </a:pPr>
                      <a:r>
                        <a:rPr lang="fa-IR" sz="1200" dirty="0">
                          <a:solidFill>
                            <a:schemeClr val="tx1"/>
                          </a:solidFill>
                          <a:effectLst/>
                          <a:cs typeface="B Yagut" panose="00000400000000000000" pitchFamily="2" charset="-78"/>
                        </a:rPr>
                        <a:t>غیرباردار</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tc>
                  <a:txBody>
                    <a:bodyPr/>
                    <a:lstStyle/>
                    <a:p>
                      <a:pPr algn="ctr" rtl="1">
                        <a:lnSpc>
                          <a:spcPct val="85000"/>
                        </a:lnSpc>
                        <a:spcAft>
                          <a:spcPts val="0"/>
                        </a:spcAft>
                      </a:pPr>
                      <a:r>
                        <a:rPr lang="fa-IR" sz="1200" dirty="0">
                          <a:solidFill>
                            <a:schemeClr val="tx1"/>
                          </a:solidFill>
                          <a:effectLst/>
                          <a:cs typeface="B Yagut" panose="00000400000000000000" pitchFamily="2" charset="-78"/>
                        </a:rPr>
                        <a:t>باردار و شیرده</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tc vMerge="1">
                  <a:txBody>
                    <a:bodyPr/>
                    <a:lstStyle/>
                    <a:p>
                      <a:pPr rtl="1"/>
                      <a:endParaRPr lang="fa-IR"/>
                    </a:p>
                  </a:txBody>
                  <a:tcPr/>
                </a:tc>
                <a:tc vMerge="1">
                  <a:txBody>
                    <a:bodyPr/>
                    <a:lstStyle/>
                    <a:p>
                      <a:pPr rtl="1"/>
                      <a:endParaRPr lang="fa-IR"/>
                    </a:p>
                  </a:txBody>
                  <a:tcPr/>
                </a:tc>
                <a:extLst>
                  <a:ext uri="{0D108BD9-81ED-4DB2-BD59-A6C34878D82A}">
                    <a16:rowId xmlns="" xmlns:a16="http://schemas.microsoft.com/office/drawing/2014/main" val="10001"/>
                  </a:ext>
                </a:extLst>
              </a:tr>
              <a:tr h="669722">
                <a:tc>
                  <a:txBody>
                    <a:bodyPr/>
                    <a:lstStyle/>
                    <a:p>
                      <a:pPr algn="ctr" rtl="1">
                        <a:spcAft>
                          <a:spcPts val="0"/>
                        </a:spcAft>
                      </a:pPr>
                      <a:r>
                        <a:rPr lang="fa-IR" sz="1200">
                          <a:solidFill>
                            <a:schemeClr val="tx1"/>
                          </a:solidFill>
                          <a:effectLst/>
                          <a:cs typeface="B Yagut" panose="00000400000000000000" pitchFamily="2" charset="-78"/>
                        </a:rPr>
                        <a:t>گروه نان و غلات</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dirty="0">
                          <a:solidFill>
                            <a:schemeClr val="tx1"/>
                          </a:solidFill>
                          <a:effectLst/>
                          <a:cs typeface="B Yagut" panose="00000400000000000000" pitchFamily="2" charset="-78"/>
                        </a:rPr>
                        <a:t>11-6</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dirty="0">
                          <a:solidFill>
                            <a:schemeClr val="tx1"/>
                          </a:solidFill>
                          <a:effectLst/>
                          <a:cs typeface="B Yagut" panose="00000400000000000000" pitchFamily="2" charset="-78"/>
                        </a:rPr>
                        <a:t>11-7</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just" rtl="1">
                        <a:spcAft>
                          <a:spcPts val="0"/>
                        </a:spcAft>
                      </a:pPr>
                      <a:r>
                        <a:rPr lang="fa-IR" sz="1200" dirty="0">
                          <a:solidFill>
                            <a:schemeClr val="tx1"/>
                          </a:solidFill>
                          <a:effectLst/>
                          <a:cs typeface="B Yagut" panose="00000400000000000000" pitchFamily="2" charset="-78"/>
                        </a:rPr>
                        <a:t>یک کف دست بدون انگشت (معادل 30 گرم) انواع نان‌ها مثل نان بربری، سنگگ و 2 تا تافتون</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tc>
                  <a:txBody>
                    <a:bodyPr/>
                    <a:lstStyle/>
                    <a:p>
                      <a:pPr algn="just" rtl="1">
                        <a:spcAft>
                          <a:spcPts val="0"/>
                        </a:spcAft>
                      </a:pPr>
                      <a:r>
                        <a:rPr lang="fa-IR" sz="1200" dirty="0">
                          <a:solidFill>
                            <a:schemeClr val="tx1"/>
                          </a:solidFill>
                          <a:effectLst/>
                          <a:cs typeface="B Yagut" panose="00000400000000000000" pitchFamily="2" charset="-78"/>
                        </a:rPr>
                        <a:t>انواع نان بخصوص نوع سبوس‌دار (سنگگ، نان جو ...) نان‌های سنتی سفید (لواش و تافتون)، برنج، انواع ماکارونی و رشته‌ها، غلات صبحانه و فرآورده‌های آنها به ویژه محصولات تهیه شده از دانه کامل غلات </a:t>
                      </a:r>
                      <a:r>
                        <a:rPr lang="fa-IR" sz="1200" dirty="0" smtClean="0">
                          <a:solidFill>
                            <a:schemeClr val="tx1"/>
                          </a:solidFill>
                          <a:effectLst/>
                          <a:cs typeface="B Yagut" panose="00000400000000000000" pitchFamily="2" charset="-78"/>
                        </a:rPr>
                        <a:t>است. نان و غلات سبوس‌دار به دلیل تامین فیبر مورد نیاز در الویت است.</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extLst>
                  <a:ext uri="{0D108BD9-81ED-4DB2-BD59-A6C34878D82A}">
                    <a16:rowId xmlns="" xmlns:a16="http://schemas.microsoft.com/office/drawing/2014/main" val="10002"/>
                  </a:ext>
                </a:extLst>
              </a:tr>
              <a:tr h="837153">
                <a:tc>
                  <a:txBody>
                    <a:bodyPr/>
                    <a:lstStyle/>
                    <a:p>
                      <a:pPr algn="ctr" rtl="1">
                        <a:spcAft>
                          <a:spcPts val="0"/>
                        </a:spcAft>
                      </a:pPr>
                      <a:r>
                        <a:rPr lang="fa-IR" sz="1200" dirty="0">
                          <a:solidFill>
                            <a:schemeClr val="tx1"/>
                          </a:solidFill>
                          <a:effectLst/>
                          <a:cs typeface="B Yagut" panose="00000400000000000000" pitchFamily="2" charset="-78"/>
                        </a:rPr>
                        <a:t>گروه سبزی‌ها</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a:solidFill>
                            <a:schemeClr val="tx1"/>
                          </a:solidFill>
                          <a:effectLst/>
                          <a:cs typeface="B Yagut" panose="00000400000000000000" pitchFamily="2" charset="-78"/>
                        </a:rPr>
                        <a:t>3-5</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a:solidFill>
                            <a:schemeClr val="tx1"/>
                          </a:solidFill>
                          <a:effectLst/>
                          <a:cs typeface="B Yagut" panose="00000400000000000000" pitchFamily="2" charset="-78"/>
                        </a:rPr>
                        <a:t>4-5</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just" rtl="1">
                        <a:spcAft>
                          <a:spcPts val="0"/>
                        </a:spcAft>
                      </a:pPr>
                      <a:r>
                        <a:rPr lang="fa-IR" sz="1200" dirty="0">
                          <a:solidFill>
                            <a:schemeClr val="tx1"/>
                          </a:solidFill>
                          <a:effectLst/>
                          <a:cs typeface="B Yagut" panose="00000400000000000000" pitchFamily="2" charset="-78"/>
                        </a:rPr>
                        <a:t>یک لیوان سبزی‌های خام برگی</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نصف لیوان سبزی پخته یا خام خرد شده</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یک عدد گوجه فرنگی، پیاز، هویج یا خیار متوسط</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نصف لیوان آب هویج</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نصف لیوان نخود سبز، لوبیا سبز و یا هویج خرد شده</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tc>
                  <a:txBody>
                    <a:bodyPr/>
                    <a:lstStyle/>
                    <a:p>
                      <a:pPr algn="just" rtl="1">
                        <a:spcAft>
                          <a:spcPts val="0"/>
                        </a:spcAft>
                      </a:pPr>
                      <a:r>
                        <a:rPr lang="fa-IR" sz="1200" dirty="0">
                          <a:solidFill>
                            <a:schemeClr val="tx1"/>
                          </a:solidFill>
                          <a:effectLst/>
                          <a:cs typeface="B Yagut" panose="00000400000000000000" pitchFamily="2" charset="-78"/>
                        </a:rPr>
                        <a:t>این گروه شامل انواع سبزی‌های برگ‌دار، هویج، بادمجان، نخود سبز، انواع کدو، قارچ، خیار، گوجه‌فرنگی، پیاز، کرفس، ریواس و سبزیجات مشابه دیگر است.</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extLst>
                  <a:ext uri="{0D108BD9-81ED-4DB2-BD59-A6C34878D82A}">
                    <a16:rowId xmlns="" xmlns:a16="http://schemas.microsoft.com/office/drawing/2014/main" val="10003"/>
                  </a:ext>
                </a:extLst>
              </a:tr>
              <a:tr h="837153">
                <a:tc>
                  <a:txBody>
                    <a:bodyPr/>
                    <a:lstStyle/>
                    <a:p>
                      <a:pPr algn="ctr" rtl="1">
                        <a:spcAft>
                          <a:spcPts val="0"/>
                        </a:spcAft>
                      </a:pPr>
                      <a:r>
                        <a:rPr lang="fa-IR" sz="1200">
                          <a:solidFill>
                            <a:schemeClr val="tx1"/>
                          </a:solidFill>
                          <a:effectLst/>
                          <a:cs typeface="B Yagut" panose="00000400000000000000" pitchFamily="2" charset="-78"/>
                        </a:rPr>
                        <a:t>گروه میوه‌ها</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a:solidFill>
                            <a:schemeClr val="tx1"/>
                          </a:solidFill>
                          <a:effectLst/>
                          <a:cs typeface="B Yagut" panose="00000400000000000000" pitchFamily="2" charset="-78"/>
                        </a:rPr>
                        <a:t>4-2</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a:solidFill>
                            <a:schemeClr val="tx1"/>
                          </a:solidFill>
                          <a:effectLst/>
                          <a:cs typeface="B Yagut" panose="00000400000000000000" pitchFamily="2" charset="-78"/>
                        </a:rPr>
                        <a:t>4-3</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just" rtl="1">
                        <a:spcAft>
                          <a:spcPts val="0"/>
                        </a:spcAft>
                      </a:pPr>
                      <a:r>
                        <a:rPr lang="fa-IR" sz="1200" dirty="0">
                          <a:solidFill>
                            <a:schemeClr val="tx1"/>
                          </a:solidFill>
                          <a:effectLst/>
                          <a:cs typeface="B Yagut" panose="00000400000000000000" pitchFamily="2" charset="-78"/>
                        </a:rPr>
                        <a:t>یک عدد میوه متوسط (سیب، موز، پرتقال یا گلابی و ...)</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نصف لیوان میوه‌های ریز مثل توت، انگور، دانه‌های انار</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نصف لیوان میوه پخته یا کمپوت میوه</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یک چهارم لیوان میوه خشک یا خشکبار</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نصف لیوان آب میوه تازه و طبیعی و در مورد میوه‌های شیرین مانند آب انگور یک سوم لیوان</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tc>
                  <a:txBody>
                    <a:bodyPr/>
                    <a:lstStyle/>
                    <a:p>
                      <a:pPr algn="just" rtl="1">
                        <a:spcAft>
                          <a:spcPts val="0"/>
                        </a:spcAft>
                      </a:pPr>
                      <a:r>
                        <a:rPr lang="fa-IR" sz="1200" dirty="0">
                          <a:solidFill>
                            <a:schemeClr val="tx1"/>
                          </a:solidFill>
                          <a:effectLst/>
                          <a:cs typeface="B Yagut" panose="00000400000000000000" pitchFamily="2" charset="-78"/>
                        </a:rPr>
                        <a:t>این گروه شامل انواع میوه مثل سیب، موز، پرتقال، خرما، انجیر تازه، انگور، برگه آلو، آب‌میوه طبیعی، کمپوت میوه‌ها و میوه‌های خشک مثل انجیر خشک، کشمش، برگه آلو است.</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extLst>
                  <a:ext uri="{0D108BD9-81ED-4DB2-BD59-A6C34878D82A}">
                    <a16:rowId xmlns="" xmlns:a16="http://schemas.microsoft.com/office/drawing/2014/main" val="10004"/>
                  </a:ext>
                </a:extLst>
              </a:tr>
              <a:tr h="669722">
                <a:tc>
                  <a:txBody>
                    <a:bodyPr/>
                    <a:lstStyle/>
                    <a:p>
                      <a:pPr algn="ctr" rtl="1">
                        <a:spcAft>
                          <a:spcPts val="0"/>
                        </a:spcAft>
                      </a:pPr>
                      <a:r>
                        <a:rPr lang="fa-IR" sz="1200">
                          <a:solidFill>
                            <a:schemeClr val="tx1"/>
                          </a:solidFill>
                          <a:effectLst/>
                          <a:cs typeface="B Yagut" panose="00000400000000000000" pitchFamily="2" charset="-78"/>
                        </a:rPr>
                        <a:t>گروه شیر و لبنیات</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a:solidFill>
                            <a:schemeClr val="tx1"/>
                          </a:solidFill>
                          <a:effectLst/>
                          <a:cs typeface="B Yagut" panose="00000400000000000000" pitchFamily="2" charset="-78"/>
                        </a:rPr>
                        <a:t>3-2</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a:solidFill>
                            <a:schemeClr val="tx1"/>
                          </a:solidFill>
                          <a:effectLst/>
                          <a:cs typeface="B Yagut" panose="00000400000000000000" pitchFamily="2" charset="-78"/>
                        </a:rPr>
                        <a:t>4-3</a:t>
                      </a:r>
                      <a:endParaRPr lang="en-US" sz="120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just" rtl="1">
                        <a:spcAft>
                          <a:spcPts val="0"/>
                        </a:spcAft>
                      </a:pPr>
                      <a:r>
                        <a:rPr lang="fa-IR" sz="1200" dirty="0">
                          <a:solidFill>
                            <a:schemeClr val="tx1"/>
                          </a:solidFill>
                          <a:effectLst/>
                          <a:cs typeface="B Yagut" panose="00000400000000000000" pitchFamily="2" charset="-78"/>
                        </a:rPr>
                        <a:t>یک لیوان شیر یا ماست کم‌چرب (کمتر از 5/2 درصد)</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45 تا 60 گرم پنیر (دو قوطی کبریت پنیر)</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یک چهارم لیوان کشک مایع</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2 لیوان دوغ یا یک و نیم لیوان بستنی پاستوریزه</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tc>
                  <a:txBody>
                    <a:bodyPr/>
                    <a:lstStyle/>
                    <a:p>
                      <a:pPr algn="just" rtl="1">
                        <a:spcAft>
                          <a:spcPts val="0"/>
                        </a:spcAft>
                      </a:pPr>
                      <a:r>
                        <a:rPr lang="fa-IR" sz="1200" dirty="0">
                          <a:solidFill>
                            <a:schemeClr val="tx1"/>
                          </a:solidFill>
                          <a:effectLst/>
                          <a:cs typeface="B Yagut" panose="00000400000000000000" pitchFamily="2" charset="-78"/>
                        </a:rPr>
                        <a:t>مواد این گروه شامل شیر، ماست، پنیر، بستنی، دوغ و کشک است.</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extLst>
                  <a:ext uri="{0D108BD9-81ED-4DB2-BD59-A6C34878D82A}">
                    <a16:rowId xmlns="" xmlns:a16="http://schemas.microsoft.com/office/drawing/2014/main" val="10005"/>
                  </a:ext>
                </a:extLst>
              </a:tr>
              <a:tr h="837153">
                <a:tc>
                  <a:txBody>
                    <a:bodyPr/>
                    <a:lstStyle/>
                    <a:p>
                      <a:pPr algn="ctr" rtl="1">
                        <a:spcAft>
                          <a:spcPts val="0"/>
                        </a:spcAft>
                      </a:pPr>
                      <a:r>
                        <a:rPr lang="fa-IR" sz="1200" dirty="0">
                          <a:solidFill>
                            <a:schemeClr val="tx1"/>
                          </a:solidFill>
                          <a:effectLst/>
                          <a:cs typeface="B Yagut" panose="00000400000000000000" pitchFamily="2" charset="-78"/>
                        </a:rPr>
                        <a:t>گروه گوشت، حبوبات، تخم‌مرغ و مغز دانه‌ها</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dirty="0">
                          <a:solidFill>
                            <a:schemeClr val="tx1"/>
                          </a:solidFill>
                          <a:effectLst/>
                          <a:cs typeface="B Yagut" panose="00000400000000000000" pitchFamily="2" charset="-78"/>
                        </a:rPr>
                        <a:t>3-2</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ctr" rtl="1">
                        <a:spcAft>
                          <a:spcPts val="0"/>
                        </a:spcAft>
                      </a:pPr>
                      <a:r>
                        <a:rPr lang="fa-IR" sz="1200" dirty="0">
                          <a:solidFill>
                            <a:schemeClr val="tx1"/>
                          </a:solidFill>
                          <a:effectLst/>
                          <a:cs typeface="B Yagut" panose="00000400000000000000" pitchFamily="2" charset="-78"/>
                        </a:rPr>
                        <a:t>3</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nchor="ctr"/>
                </a:tc>
                <a:tc>
                  <a:txBody>
                    <a:bodyPr/>
                    <a:lstStyle/>
                    <a:p>
                      <a:pPr algn="just" rtl="1">
                        <a:spcAft>
                          <a:spcPts val="0"/>
                        </a:spcAft>
                      </a:pPr>
                      <a:r>
                        <a:rPr lang="fa-IR" sz="1200" dirty="0">
                          <a:solidFill>
                            <a:schemeClr val="tx1"/>
                          </a:solidFill>
                          <a:effectLst/>
                          <a:cs typeface="B Yagut" panose="00000400000000000000" pitchFamily="2" charset="-78"/>
                        </a:rPr>
                        <a:t>60 گرم گوشت (یا دو تکه خورشتی) لخم و بی‌چربی پخته اعم از  گوشت قرمز یا سفید (به اندازه سایز دو تکه جوجه کبابی یا دو قوطی کبریت کوچک) </a:t>
                      </a:r>
                      <a:endParaRPr lang="en-US" sz="1200" dirty="0">
                        <a:solidFill>
                          <a:schemeClr val="tx1"/>
                        </a:solidFill>
                        <a:effectLst/>
                        <a:cs typeface="B Yagut" panose="00000400000000000000" pitchFamily="2" charset="-78"/>
                      </a:endParaRPr>
                    </a:p>
                    <a:p>
                      <a:pPr algn="just" rtl="1">
                        <a:spcAft>
                          <a:spcPts val="0"/>
                        </a:spcAft>
                      </a:pPr>
                      <a:r>
                        <a:rPr lang="fa-IR" sz="1200" dirty="0">
                          <a:solidFill>
                            <a:schemeClr val="tx1"/>
                          </a:solidFill>
                          <a:effectLst/>
                          <a:cs typeface="B Yagut" panose="00000400000000000000" pitchFamily="2" charset="-78"/>
                        </a:rPr>
                        <a:t>یا نصف ران متوسط یا یک سوم سینه متوسط مرغ (بدون پوست) یا 60 گرم گوشت ماهی پخته شده (کف دست بدون انگشت) یا دو عدد تخم‌مرغ یا نصف لیوان حبوبات پخته یا یک سوم لیوان انواع مغزها (گردو، بادام، فندوق، پسته و تخمه)</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tc>
                  <a:txBody>
                    <a:bodyPr/>
                    <a:lstStyle/>
                    <a:p>
                      <a:pPr algn="just" rtl="1">
                        <a:spcAft>
                          <a:spcPts val="0"/>
                        </a:spcAft>
                      </a:pPr>
                      <a:r>
                        <a:rPr lang="fa-IR" sz="1200" dirty="0">
                          <a:solidFill>
                            <a:schemeClr val="tx1"/>
                          </a:solidFill>
                          <a:effectLst/>
                          <a:cs typeface="B Yagut" panose="00000400000000000000" pitchFamily="2" charset="-78"/>
                        </a:rPr>
                        <a:t>این گروه شامل انواع گوشت‌های قرمز (گوسفند و گوساله)، گوشت‌های سفید (مرغ، ماهی و پرندگان) تخم‌مرغ، حبوبات (نخود، انواع لوبیا، عدس و لپه و ...) و مغز دانه‌ها (گردو، بادام، فندق، بادام‌زمینی و ...) است.</a:t>
                      </a:r>
                      <a:endParaRPr lang="en-US" sz="1200" dirty="0">
                        <a:solidFill>
                          <a:schemeClr val="tx1"/>
                        </a:solidFill>
                        <a:effectLst/>
                        <a:latin typeface="Calibri" panose="020F0502020204030204" pitchFamily="34" charset="0"/>
                        <a:ea typeface="Calibri" panose="020F0502020204030204" pitchFamily="34" charset="0"/>
                        <a:cs typeface="B Yagut" panose="00000400000000000000" pitchFamily="2" charset="-78"/>
                      </a:endParaRPr>
                    </a:p>
                  </a:txBody>
                  <a:tcPr marL="37468" marR="37468" marT="0" marB="0"/>
                </a:tc>
                <a:extLst>
                  <a:ext uri="{0D108BD9-81ED-4DB2-BD59-A6C34878D82A}">
                    <a16:rowId xmlns="" xmlns:a16="http://schemas.microsoft.com/office/drawing/2014/main" val="10006"/>
                  </a:ext>
                </a:extLst>
              </a:tr>
            </a:tbl>
          </a:graphicData>
        </a:graphic>
      </p:graphicFrame>
      <p:sp>
        <p:nvSpPr>
          <p:cNvPr id="5" name="TextBox 4"/>
          <p:cNvSpPr txBox="1"/>
          <p:nvPr/>
        </p:nvSpPr>
        <p:spPr>
          <a:xfrm>
            <a:off x="8019738" y="1378116"/>
            <a:ext cx="3043003" cy="584775"/>
          </a:xfrm>
          <a:prstGeom prst="rect">
            <a:avLst/>
          </a:prstGeom>
          <a:noFill/>
        </p:spPr>
        <p:txBody>
          <a:bodyPr wrap="square" rtlCol="1">
            <a:spAutoFit/>
          </a:bodyPr>
          <a:lstStyle/>
          <a:p>
            <a:pPr marL="285750" indent="-285750" algn="r" rtl="1">
              <a:buFont typeface="Arial" panose="020B0604020202020204" pitchFamily="34" charset="0"/>
              <a:buChar char="•"/>
            </a:pPr>
            <a:r>
              <a:rPr lang="fa-IR" sz="3200" b="1" dirty="0">
                <a:cs typeface="B Yagut" panose="00000400000000000000" pitchFamily="2" charset="-78"/>
              </a:rPr>
              <a:t>تغذیه مناسب</a:t>
            </a: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60508401"/>
      </p:ext>
    </p:extLst>
  </p:cSld>
  <p:clrMapOvr>
    <a:masterClrMapping/>
  </p:clrMapOvr>
  <mc:AlternateContent xmlns:mc="http://schemas.openxmlformats.org/markup-compatibility/2006" xmlns:p14="http://schemas.microsoft.com/office/powerpoint/2010/main">
    <mc:Choice Requires="p14">
      <p:transition spd="slow" p14:dur="2000" advTm="33325"/>
    </mc:Choice>
    <mc:Fallback xmlns="">
      <p:transition spd="slow" advTm="33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704538" y="1825625"/>
            <a:ext cx="10649262" cy="4351338"/>
          </a:xfrm>
        </p:spPr>
        <p:txBody>
          <a:bodyPr>
            <a:normAutofit fontScale="92500" lnSpcReduction="20000"/>
          </a:bodyPr>
          <a:lstStyle/>
          <a:p>
            <a:r>
              <a:rPr lang="fa-IR" sz="3000" dirty="0" smtClean="0"/>
              <a:t>خونریزی</a:t>
            </a:r>
          </a:p>
          <a:p>
            <a:r>
              <a:rPr lang="fa-IR" sz="3000" dirty="0"/>
              <a:t>درد شکم و یا </a:t>
            </a:r>
            <a:r>
              <a:rPr lang="fa-IR" sz="3000" dirty="0" smtClean="0"/>
              <a:t>پهلوها</a:t>
            </a:r>
          </a:p>
          <a:p>
            <a:pPr marL="0" indent="0">
              <a:buNone/>
            </a:pPr>
            <a:r>
              <a:rPr lang="fa-IR" sz="2500" b="0" dirty="0" smtClean="0"/>
              <a:t>نکته: در مواردی که سن بارداری بالای 37 هفته است، درد </a:t>
            </a:r>
            <a:r>
              <a:rPr lang="fa-IR" sz="2500" b="0" dirty="0"/>
              <a:t>متناوب پایین شکم می تواند نشانه زایمان </a:t>
            </a:r>
            <a:r>
              <a:rPr lang="fa-IR" sz="2500" b="0" dirty="0" smtClean="0"/>
              <a:t>باشد.</a:t>
            </a:r>
            <a:endParaRPr lang="fa-IR" sz="2500" b="0" dirty="0"/>
          </a:p>
          <a:p>
            <a:r>
              <a:rPr lang="fa-IR" sz="3000" dirty="0"/>
              <a:t>دیابت بارداری</a:t>
            </a:r>
          </a:p>
          <a:p>
            <a:r>
              <a:rPr lang="fa-IR" sz="3000" dirty="0"/>
              <a:t>رفتارهای </a:t>
            </a:r>
            <a:r>
              <a:rPr lang="fa-IR" sz="3000" dirty="0" smtClean="0"/>
              <a:t>پرخطر</a:t>
            </a:r>
          </a:p>
          <a:p>
            <a:r>
              <a:rPr lang="fa-IR" sz="3000" dirty="0"/>
              <a:t>سوزش ادرار</a:t>
            </a:r>
          </a:p>
          <a:p>
            <a:r>
              <a:rPr lang="fa-IR" sz="3000" dirty="0"/>
              <a:t>سونوگرافی</a:t>
            </a:r>
          </a:p>
          <a:p>
            <a:r>
              <a:rPr lang="fa-IR" sz="3000" dirty="0"/>
              <a:t>شکایت‌های </a:t>
            </a:r>
            <a:r>
              <a:rPr lang="fa-IR" sz="3000" dirty="0" smtClean="0"/>
              <a:t>شایع</a:t>
            </a:r>
          </a:p>
          <a:p>
            <a:pPr marL="0" indent="0">
              <a:buNone/>
            </a:pPr>
            <a:r>
              <a:rPr lang="fa-IR" sz="2800" dirty="0" smtClean="0"/>
              <a:t> </a:t>
            </a:r>
            <a:r>
              <a:rPr lang="fa-IR" sz="2500" b="0" dirty="0" smtClean="0"/>
              <a:t>نکته </a:t>
            </a:r>
            <a:r>
              <a:rPr lang="fa-IR" sz="2500" b="0" dirty="0"/>
              <a:t>: این حالات برای مادر مضر نبوده و صرفاً به علت سازگاری بدن با تغییرات بارداری است. متناسب با هر شکایت، طبق متن آموزشی به مادر توصیه کنید.</a:t>
            </a:r>
            <a:endParaRPr lang="en-US" sz="2500" b="0" dirty="0"/>
          </a:p>
          <a:p>
            <a:endParaRPr lang="en-US" sz="2800" b="0" dirty="0" smtClean="0"/>
          </a:p>
          <a:p>
            <a:endParaRPr lang="fa-IR"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27702747"/>
      </p:ext>
    </p:extLst>
  </p:cSld>
  <p:clrMapOvr>
    <a:masterClrMapping/>
  </p:clrMapOvr>
  <mc:AlternateContent xmlns:mc="http://schemas.openxmlformats.org/markup-compatibility/2006" xmlns:p14="http://schemas.microsoft.com/office/powerpoint/2010/main">
    <mc:Choice Requires="p14">
      <p:transition spd="slow" p14:dur="2000" advTm="95202"/>
    </mc:Choice>
    <mc:Fallback xmlns="">
      <p:transition spd="slow" advTm="95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599607" y="1825625"/>
            <a:ext cx="10754193" cy="4351338"/>
          </a:xfrm>
        </p:spPr>
        <p:txBody>
          <a:bodyPr>
            <a:noAutofit/>
          </a:bodyPr>
          <a:lstStyle/>
          <a:p>
            <a:r>
              <a:rPr lang="fa-IR" dirty="0" smtClean="0"/>
              <a:t>شغل</a:t>
            </a:r>
          </a:p>
          <a:p>
            <a:pPr marL="0" indent="0" algn="just">
              <a:buNone/>
            </a:pPr>
            <a:r>
              <a:rPr lang="fa-IR" dirty="0" smtClean="0"/>
              <a:t>شغل </a:t>
            </a:r>
            <a:r>
              <a:rPr lang="fa-IR" dirty="0"/>
              <a:t>سخت و </a:t>
            </a:r>
            <a:r>
              <a:rPr lang="fa-IR" dirty="0" smtClean="0"/>
              <a:t>سنگین </a:t>
            </a:r>
          </a:p>
          <a:p>
            <a:pPr marL="0" indent="0" algn="just">
              <a:buNone/>
            </a:pPr>
            <a:r>
              <a:rPr lang="fa-IR" sz="2500" b="0" dirty="0" smtClean="0"/>
              <a:t>نکته</a:t>
            </a:r>
            <a:r>
              <a:rPr lang="fa-IR" sz="2500" b="0" dirty="0"/>
              <a:t>: اگر مادر شغل سخت و سنگین دارد در صورت امکان نوع یا محل کار خود را تغییر دهد و یا در کار طولانی مدت نشسته یا ایستاده، هر 3 ساعت یک بار تغییر وضعیت دهد</a:t>
            </a:r>
            <a:r>
              <a:rPr lang="fa-IR" b="0" dirty="0"/>
              <a:t>.</a:t>
            </a:r>
          </a:p>
          <a:p>
            <a:pPr algn="just"/>
            <a:r>
              <a:rPr lang="fa-IR" dirty="0" smtClean="0"/>
              <a:t>شوک</a:t>
            </a:r>
          </a:p>
          <a:p>
            <a:pPr algn="just"/>
            <a:r>
              <a:rPr lang="fa-IR" dirty="0"/>
              <a:t>صدای قلب </a:t>
            </a:r>
            <a:r>
              <a:rPr lang="fa-IR" dirty="0" smtClean="0"/>
              <a:t>جنین</a:t>
            </a:r>
          </a:p>
          <a:p>
            <a:pPr algn="just"/>
            <a:r>
              <a:rPr lang="fa-IR" dirty="0" smtClean="0"/>
              <a:t>ضربه</a:t>
            </a:r>
          </a:p>
          <a:p>
            <a:pPr algn="just"/>
            <a:r>
              <a:rPr lang="fa-IR" dirty="0"/>
              <a:t>علائم حیاتی</a:t>
            </a:r>
            <a:endParaRPr lang="fa-IR" dirty="0" smtClean="0"/>
          </a:p>
          <a:p>
            <a:pPr algn="just"/>
            <a:endParaRPr lang="en-US" dirty="0"/>
          </a:p>
        </p:txBody>
      </p:sp>
      <p:pic>
        <p:nvPicPr>
          <p:cNvPr id="20" name="Audio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94794293"/>
      </p:ext>
    </p:extLst>
  </p:cSld>
  <p:clrMapOvr>
    <a:masterClrMapping/>
  </p:clrMapOvr>
  <mc:AlternateContent xmlns:mc="http://schemas.openxmlformats.org/markup-compatibility/2006" xmlns:p14="http://schemas.microsoft.com/office/powerpoint/2010/main">
    <mc:Choice Requires="p14">
      <p:transition spd="slow" p14:dur="2000" advTm="172105"/>
    </mc:Choice>
    <mc:Fallback xmlns="">
      <p:transition spd="slow" advTm="172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133600" y="1447801"/>
            <a:ext cx="7772400" cy="1470025"/>
          </a:xfrm>
        </p:spPr>
        <p:txBody>
          <a:bodyPr>
            <a:normAutofit fontScale="90000"/>
          </a:bodyPr>
          <a:lstStyle/>
          <a:p>
            <a:pPr rtl="1"/>
            <a:r>
              <a:rPr lang="fa-IR" b="1" dirty="0">
                <a:cs typeface="B Yagut" panose="00000400000000000000" pitchFamily="2" charset="-78"/>
              </a:rPr>
              <a:t> لطفاً نظرات و پیشنهادات خود پیرامون این بسته آموزشی را به آدرس زیر ارسال </a:t>
            </a:r>
            <a:r>
              <a:rPr lang="fa-IR" b="1" dirty="0" smtClean="0">
                <a:cs typeface="B Yagut" panose="00000400000000000000" pitchFamily="2" charset="-78"/>
              </a:rPr>
              <a:t>کنید.</a:t>
            </a:r>
            <a:endParaRPr lang="en-US" b="1" dirty="0">
              <a:cs typeface="B Yagut" panose="00000400000000000000" pitchFamily="2" charset="-78"/>
            </a:endParaRPr>
          </a:p>
        </p:txBody>
      </p:sp>
      <p:sp>
        <p:nvSpPr>
          <p:cNvPr id="5" name="Subtitle 4"/>
          <p:cNvSpPr>
            <a:spLocks noGrp="1"/>
          </p:cNvSpPr>
          <p:nvPr>
            <p:ph type="subTitle" idx="1"/>
          </p:nvPr>
        </p:nvSpPr>
        <p:spPr>
          <a:xfrm>
            <a:off x="2895600" y="3200400"/>
            <a:ext cx="6400800" cy="1752600"/>
          </a:xfrm>
        </p:spPr>
        <p:txBody>
          <a:bodyPr>
            <a:normAutofit/>
          </a:bodyPr>
          <a:lstStyle/>
          <a:p>
            <a:pPr rtl="1"/>
            <a:r>
              <a:rPr lang="fa-IR" dirty="0">
                <a:solidFill>
                  <a:schemeClr val="tx1"/>
                </a:solidFill>
                <a:cs typeface="B Yagut" panose="00000400000000000000" pitchFamily="2" charset="-78"/>
              </a:rPr>
              <a:t> </a:t>
            </a:r>
            <a:r>
              <a:rPr lang="fa-IR" dirty="0" smtClean="0">
                <a:solidFill>
                  <a:schemeClr val="tx1"/>
                </a:solidFill>
                <a:cs typeface="B Yagut" panose="00000400000000000000" pitchFamily="2" charset="-78"/>
              </a:rPr>
              <a:t>معاونت بهداشتی دانشگاه </a:t>
            </a:r>
            <a:r>
              <a:rPr lang="fa-IR" dirty="0">
                <a:solidFill>
                  <a:schemeClr val="tx1"/>
                </a:solidFill>
                <a:cs typeface="B Yagut" panose="00000400000000000000" pitchFamily="2" charset="-78"/>
              </a:rPr>
              <a:t>علوم پزشکی و خدمات بهداشتی درمانی </a:t>
            </a:r>
            <a:r>
              <a:rPr lang="fa-IR" dirty="0" smtClean="0">
                <a:solidFill>
                  <a:schemeClr val="tx1"/>
                </a:solidFill>
                <a:cs typeface="B Yagut" panose="00000400000000000000" pitchFamily="2" charset="-78"/>
              </a:rPr>
              <a:t>مشهد</a:t>
            </a:r>
            <a:r>
              <a:rPr lang="en-US" dirty="0" smtClean="0">
                <a:solidFill>
                  <a:schemeClr val="tx1"/>
                </a:solidFill>
                <a:cs typeface="B Yagut" panose="00000400000000000000" pitchFamily="2" charset="-78"/>
              </a:rPr>
              <a:t> </a:t>
            </a:r>
            <a:r>
              <a:rPr lang="fa-IR" dirty="0" smtClean="0">
                <a:solidFill>
                  <a:schemeClr val="tx1"/>
                </a:solidFill>
                <a:cs typeface="B Yagut" panose="00000400000000000000" pitchFamily="2" charset="-78"/>
              </a:rPr>
              <a:t>واحد آموزش بهورزی </a:t>
            </a:r>
            <a:endParaRPr lang="fa-IR" dirty="0">
              <a:solidFill>
                <a:schemeClr val="tx1"/>
              </a:solidFill>
              <a:cs typeface="B Yagut" panose="00000400000000000000" pitchFamily="2" charset="-78"/>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52580370"/>
      </p:ext>
    </p:extLst>
  </p:cSld>
  <p:clrMapOvr>
    <a:masterClrMapping/>
  </p:clrMapOvr>
  <mc:AlternateContent xmlns:mc="http://schemas.openxmlformats.org/markup-compatibility/2006" xmlns:p14="http://schemas.microsoft.com/office/powerpoint/2010/main">
    <mc:Choice Requires="p14">
      <p:transition spd="slow" p14:dur="2000" advTm="8387"/>
    </mc:Choice>
    <mc:Fallback xmlns="">
      <p:transition spd="slow" advTm="8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b="1" dirty="0">
                <a:cs typeface="B Yagut" panose="00000400000000000000" pitchFamily="2" charset="-78"/>
              </a:rPr>
              <a:t> مشخصات سند</a:t>
            </a:r>
            <a:endParaRPr lang="en-US" b="1" dirty="0">
              <a:cs typeface="B Yagut" panose="00000400000000000000" pitchFamily="2" charset="-78"/>
            </a:endParaRPr>
          </a:p>
        </p:txBody>
      </p:sp>
      <p:sp>
        <p:nvSpPr>
          <p:cNvPr id="5" name="Text Placeholder 4"/>
          <p:cNvSpPr>
            <a:spLocks noGrp="1"/>
          </p:cNvSpPr>
          <p:nvPr>
            <p:ph type="body" idx="1"/>
          </p:nvPr>
        </p:nvSpPr>
        <p:spPr/>
        <p:txBody>
          <a:bodyPr/>
          <a:lstStyle/>
          <a:p>
            <a:pPr algn="r" rtl="1"/>
            <a:r>
              <a:rPr lang="fa-IR" dirty="0">
                <a:cs typeface="B Yagut" panose="00000400000000000000" pitchFamily="2" charset="-78"/>
              </a:rPr>
              <a:t>مشخصات مدرس یا مدرسین</a:t>
            </a:r>
          </a:p>
        </p:txBody>
      </p:sp>
      <p:sp>
        <p:nvSpPr>
          <p:cNvPr id="6" name="Content Placeholder 5"/>
          <p:cNvSpPr>
            <a:spLocks noGrp="1"/>
          </p:cNvSpPr>
          <p:nvPr>
            <p:ph sz="half" idx="2"/>
          </p:nvPr>
        </p:nvSpPr>
        <p:spPr/>
        <p:txBody>
          <a:bodyPr>
            <a:normAutofit/>
          </a:bodyPr>
          <a:lstStyle/>
          <a:p>
            <a:pPr algn="r" rtl="1"/>
            <a:r>
              <a:rPr lang="fa-IR" sz="2000" dirty="0">
                <a:cs typeface="B Yagut" panose="00000400000000000000" pitchFamily="2" charset="-78"/>
              </a:rPr>
              <a:t>تصویر پرسنلی مدرس:</a:t>
            </a:r>
          </a:p>
          <a:p>
            <a:pPr marL="0" indent="0" algn="r" rtl="1">
              <a:buNone/>
            </a:pPr>
            <a:endParaRPr lang="fa-IR" sz="2000" dirty="0">
              <a:cs typeface="B Yagut" panose="00000400000000000000" pitchFamily="2" charset="-78"/>
            </a:endParaRPr>
          </a:p>
          <a:p>
            <a:pPr algn="r" rtl="1"/>
            <a:r>
              <a:rPr lang="fa-IR" sz="2000" dirty="0">
                <a:cs typeface="B Yagut" panose="00000400000000000000" pitchFamily="2" charset="-78"/>
              </a:rPr>
              <a:t>نام و نام خانوادگی مدرس: </a:t>
            </a:r>
            <a:r>
              <a:rPr lang="fa-IR" sz="2000" dirty="0" smtClean="0">
                <a:cs typeface="B Yagut" panose="00000400000000000000" pitchFamily="2" charset="-78"/>
              </a:rPr>
              <a:t>شبنم امامیان</a:t>
            </a:r>
            <a:endParaRPr lang="fa-IR" sz="2000" dirty="0">
              <a:cs typeface="B Yagut" panose="00000400000000000000" pitchFamily="2" charset="-78"/>
            </a:endParaRPr>
          </a:p>
          <a:p>
            <a:pPr algn="r" rtl="1"/>
            <a:r>
              <a:rPr lang="fa-IR" sz="2000" dirty="0">
                <a:cs typeface="B Yagut" panose="00000400000000000000" pitchFamily="2" charset="-78"/>
              </a:rPr>
              <a:t>مدرک تحصیلی: کارشناس </a:t>
            </a:r>
            <a:r>
              <a:rPr lang="fa-IR" sz="2000" dirty="0" smtClean="0">
                <a:cs typeface="B Yagut" panose="00000400000000000000" pitchFamily="2" charset="-78"/>
              </a:rPr>
              <a:t>مامایی</a:t>
            </a:r>
            <a:endParaRPr lang="fa-IR" sz="2000" dirty="0">
              <a:cs typeface="B Yagut" panose="00000400000000000000" pitchFamily="2" charset="-78"/>
            </a:endParaRPr>
          </a:p>
          <a:p>
            <a:pPr algn="r" rtl="1"/>
            <a:r>
              <a:rPr lang="fa-IR" sz="2000" dirty="0">
                <a:cs typeface="B Yagut" panose="00000400000000000000" pitchFamily="2" charset="-78"/>
              </a:rPr>
              <a:t>موقعیت اشتغال سازمانی مدرس: مربی مرکز آموزش بهورزی </a:t>
            </a:r>
            <a:r>
              <a:rPr lang="fa-IR" sz="2000" dirty="0" smtClean="0">
                <a:cs typeface="B Yagut" panose="00000400000000000000" pitchFamily="2" charset="-78"/>
              </a:rPr>
              <a:t>شهرستان مشهد </a:t>
            </a:r>
            <a:r>
              <a:rPr lang="fa-IR" sz="2000" dirty="0">
                <a:cs typeface="B Yagut" panose="00000400000000000000" pitchFamily="2" charset="-78"/>
              </a:rPr>
              <a:t>دانشگاه علوم پزشکی و خدمات بهداشتی </a:t>
            </a:r>
            <a:r>
              <a:rPr lang="fa-IR" sz="2000" dirty="0" smtClean="0">
                <a:cs typeface="B Yagut" panose="00000400000000000000" pitchFamily="2" charset="-78"/>
              </a:rPr>
              <a:t>درمانی مشهد</a:t>
            </a:r>
            <a:endParaRPr lang="fa-IR" sz="2000" dirty="0">
              <a:cs typeface="B Yagut" panose="00000400000000000000" pitchFamily="2" charset="-78"/>
            </a:endParaRPr>
          </a:p>
          <a:p>
            <a:pPr algn="r" rtl="1"/>
            <a:endParaRPr lang="en-US" sz="2000" dirty="0">
              <a:cs typeface="B Yagut" panose="00000400000000000000" pitchFamily="2" charset="-78"/>
            </a:endParaRPr>
          </a:p>
        </p:txBody>
      </p:sp>
      <p:sp>
        <p:nvSpPr>
          <p:cNvPr id="7" name="Text Placeholder 6"/>
          <p:cNvSpPr>
            <a:spLocks noGrp="1"/>
          </p:cNvSpPr>
          <p:nvPr>
            <p:ph type="body" sz="quarter" idx="3"/>
          </p:nvPr>
        </p:nvSpPr>
        <p:spPr/>
        <p:txBody>
          <a:bodyPr/>
          <a:lstStyle/>
          <a:p>
            <a:pPr algn="r" rtl="1"/>
            <a:r>
              <a:rPr lang="fa-IR" dirty="0">
                <a:cs typeface="B Yagut" panose="00000400000000000000" pitchFamily="2" charset="-78"/>
              </a:rPr>
              <a:t>مشخصات بسته آموزشی</a:t>
            </a:r>
          </a:p>
        </p:txBody>
      </p:sp>
      <p:sp>
        <p:nvSpPr>
          <p:cNvPr id="8" name="Content Placeholder 7"/>
          <p:cNvSpPr>
            <a:spLocks noGrp="1"/>
          </p:cNvSpPr>
          <p:nvPr>
            <p:ph sz="quarter" idx="4"/>
          </p:nvPr>
        </p:nvSpPr>
        <p:spPr/>
        <p:txBody>
          <a:bodyPr>
            <a:normAutofit/>
          </a:bodyPr>
          <a:lstStyle/>
          <a:p>
            <a:pPr algn="r" rtl="1"/>
            <a:r>
              <a:rPr lang="fa-IR" sz="2000" dirty="0">
                <a:cs typeface="B Yagut" panose="00000400000000000000" pitchFamily="2" charset="-78"/>
              </a:rPr>
              <a:t>حیطه درس: </a:t>
            </a:r>
            <a:r>
              <a:rPr lang="fa-IR" sz="2000" dirty="0" smtClean="0">
                <a:cs typeface="B Yagut" panose="00000400000000000000" pitchFamily="2" charset="-78"/>
              </a:rPr>
              <a:t>مراقبت های ادغام یافته سلامت مادران</a:t>
            </a:r>
            <a:endParaRPr lang="fa-IR" sz="2000" dirty="0">
              <a:cs typeface="B Yagut" panose="00000400000000000000" pitchFamily="2" charset="-78"/>
            </a:endParaRPr>
          </a:p>
          <a:p>
            <a:pPr algn="r"/>
            <a:r>
              <a:rPr lang="fa-IR" sz="2000" dirty="0"/>
              <a:t>تاریخ آخرین بازنگری: </a:t>
            </a:r>
            <a:r>
              <a:rPr lang="fa-IR" sz="2000" dirty="0" smtClean="0">
                <a:cs typeface="B Yagut" panose="00000400000000000000" pitchFamily="2" charset="-78"/>
              </a:rPr>
              <a:t>12 تیر </a:t>
            </a:r>
            <a:r>
              <a:rPr lang="fa-IR" sz="2000" dirty="0">
                <a:cs typeface="B Yagut" panose="00000400000000000000" pitchFamily="2" charset="-78"/>
              </a:rPr>
              <a:t>1399</a:t>
            </a:r>
          </a:p>
          <a:p>
            <a:pPr algn="r" rtl="1"/>
            <a:r>
              <a:rPr lang="fa-IR" sz="2000" dirty="0">
                <a:cs typeface="B Yagut" panose="00000400000000000000" pitchFamily="2" charset="-78"/>
              </a:rPr>
              <a:t>نوبت تهیه: </a:t>
            </a:r>
            <a:r>
              <a:rPr lang="fa-IR" sz="2000" dirty="0" smtClean="0">
                <a:cs typeface="B Yagut" panose="00000400000000000000" pitchFamily="2" charset="-78"/>
              </a:rPr>
              <a:t>2</a:t>
            </a:r>
            <a:endParaRPr lang="fa-IR" sz="2000" dirty="0">
              <a:cs typeface="B Yagut" panose="00000400000000000000" pitchFamily="2" charset="-78"/>
            </a:endParaRPr>
          </a:p>
          <a:p>
            <a:pPr algn="r"/>
            <a:r>
              <a:rPr lang="fa-IR" sz="2000" dirty="0">
                <a:cs typeface="B Yagut" panose="00000400000000000000" pitchFamily="2" charset="-78"/>
              </a:rPr>
              <a:t> نام فایل: </a:t>
            </a:r>
            <a:endParaRPr lang="fa-IR" sz="2000" dirty="0" smtClean="0">
              <a:cs typeface="B Yagut" panose="00000400000000000000" pitchFamily="2" charset="-78"/>
            </a:endParaRPr>
          </a:p>
          <a:p>
            <a:pPr marL="0" indent="0" algn="l" rtl="0">
              <a:buNone/>
            </a:pPr>
            <a:r>
              <a:rPr lang="en-US" sz="2000" dirty="0" smtClean="0"/>
              <a:t>Mc - 1.2- ashnayi-</a:t>
            </a:r>
            <a:r>
              <a:rPr lang="en-US" sz="2000" dirty="0" err="1" smtClean="0"/>
              <a:t>ba</a:t>
            </a:r>
            <a:r>
              <a:rPr lang="en-US" sz="2000" dirty="0" smtClean="0"/>
              <a:t> –</a:t>
            </a:r>
            <a:r>
              <a:rPr lang="en-US" sz="2000" dirty="0" err="1" smtClean="0"/>
              <a:t>khadamat</a:t>
            </a:r>
            <a:r>
              <a:rPr lang="en-US" sz="2000" dirty="0" smtClean="0"/>
              <a:t> –</a:t>
            </a:r>
            <a:r>
              <a:rPr lang="en-US" sz="2000" dirty="0" err="1" smtClean="0"/>
              <a:t>madar</a:t>
            </a:r>
            <a:r>
              <a:rPr lang="en-US" sz="2000" dirty="0" smtClean="0"/>
              <a:t> -</a:t>
            </a:r>
            <a:r>
              <a:rPr lang="en-US" sz="2000" dirty="0" err="1" smtClean="0"/>
              <a:t>imn-moshavrh</a:t>
            </a:r>
            <a:r>
              <a:rPr lang="en-US" sz="2000" dirty="0" smtClean="0"/>
              <a:t> –ghabl-va-hin-bardari-komk-b-zayman-va-moraghbt-pas-az-zaiman-fasle1-bakhsh2 –</a:t>
            </a:r>
            <a:r>
              <a:rPr lang="en-US" sz="2000" dirty="0" err="1" smtClean="0"/>
              <a:t>edi</a:t>
            </a:r>
            <a:r>
              <a:rPr lang="en-US" sz="2000" dirty="0" smtClean="0"/>
              <a:t> 2</a:t>
            </a:r>
            <a:endParaRPr lang="en-US" sz="1800" i="1" dirty="0">
              <a:cs typeface="B Yagut"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748" y="2505075"/>
            <a:ext cx="1054304" cy="814387"/>
          </a:xfrm>
          <a:prstGeom prst="rect">
            <a:avLst/>
          </a:prstGeom>
        </p:spPr>
      </p:pic>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62082954"/>
      </p:ext>
    </p:extLst>
  </p:cSld>
  <p:clrMapOvr>
    <a:masterClrMapping/>
  </p:clrMapOvr>
  <mc:AlternateContent xmlns:mc="http://schemas.openxmlformats.org/markup-compatibility/2006" xmlns:p14="http://schemas.microsoft.com/office/powerpoint/2010/main">
    <mc:Choice Requires="p14">
      <p:transition spd="slow" p14:dur="2000" advTm="27068"/>
    </mc:Choice>
    <mc:Fallback xmlns="">
      <p:transition spd="slow" advTm="270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rtl="1"/>
            <a:r>
              <a:rPr lang="fa-IR" b="1" dirty="0">
                <a:cs typeface="B Yagut" panose="00000400000000000000" pitchFamily="2" charset="-78"/>
              </a:rPr>
              <a:t>فهرست </a:t>
            </a:r>
            <a:r>
              <a:rPr lang="fa-IR" b="1" dirty="0" smtClean="0">
                <a:cs typeface="B Yagut" panose="00000400000000000000" pitchFamily="2" charset="-78"/>
              </a:rPr>
              <a:t>عناوین (فصل اول- بخش دوم): </a:t>
            </a:r>
            <a:endParaRPr lang="en-US" b="1" dirty="0">
              <a:cs typeface="B Yagut" panose="00000400000000000000" pitchFamily="2" charset="-78"/>
            </a:endParaRPr>
          </a:p>
        </p:txBody>
      </p:sp>
      <p:sp>
        <p:nvSpPr>
          <p:cNvPr id="8" name="Content Placeholder 7"/>
          <p:cNvSpPr>
            <a:spLocks noGrp="1"/>
          </p:cNvSpPr>
          <p:nvPr>
            <p:ph idx="1"/>
          </p:nvPr>
        </p:nvSpPr>
        <p:spPr>
          <a:xfrm>
            <a:off x="838200" y="3043003"/>
            <a:ext cx="10515600" cy="3133960"/>
          </a:xfrm>
        </p:spPr>
        <p:txBody>
          <a:bodyPr>
            <a:normAutofit/>
          </a:bodyPr>
          <a:lstStyle/>
          <a:p>
            <a:pPr algn="r" rtl="1"/>
            <a:r>
              <a:rPr lang="fa-IR" sz="3500" b="0" dirty="0" smtClean="0"/>
              <a:t> تعاریف مراقبت های بارداری </a:t>
            </a:r>
          </a:p>
          <a:p>
            <a:pPr algn="r" rtl="1"/>
            <a:endParaRPr lang="fa-IR" b="0" dirty="0" smtClean="0"/>
          </a:p>
          <a:p>
            <a:pPr algn="r" rtl="1"/>
            <a:endParaRPr lang="fa-IR" b="0" dirty="0" smtClean="0"/>
          </a:p>
          <a:p>
            <a:pPr algn="r" rtl="1"/>
            <a:endParaRPr lang="en-US" b="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12600622"/>
      </p:ext>
    </p:extLst>
  </p:cSld>
  <p:clrMapOvr>
    <a:masterClrMapping/>
  </p:clrMapOvr>
  <mc:AlternateContent xmlns:mc="http://schemas.openxmlformats.org/markup-compatibility/2006" xmlns:p14="http://schemas.microsoft.com/office/powerpoint/2010/main">
    <mc:Choice Requires="p14">
      <p:transition spd="slow" p14:dur="2000" advTm="8854"/>
    </mc:Choice>
    <mc:Fallback xmlns="">
      <p:transition spd="slow" advTm="8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a:t>
            </a:r>
            <a:endParaRPr lang="fa-IR" b="1" dirty="0"/>
          </a:p>
        </p:txBody>
      </p:sp>
      <p:sp>
        <p:nvSpPr>
          <p:cNvPr id="3" name="Content Placeholder 2"/>
          <p:cNvSpPr>
            <a:spLocks noGrp="1"/>
          </p:cNvSpPr>
          <p:nvPr>
            <p:ph idx="1"/>
          </p:nvPr>
        </p:nvSpPr>
        <p:spPr/>
        <p:txBody>
          <a:bodyPr>
            <a:normAutofit/>
          </a:bodyPr>
          <a:lstStyle/>
          <a:p>
            <a:pPr marL="0" indent="0">
              <a:buNone/>
            </a:pPr>
            <a:r>
              <a:rPr lang="fa-IR" b="0" dirty="0" smtClean="0"/>
              <a:t>به ترتیب حروف الفبا:</a:t>
            </a:r>
          </a:p>
          <a:p>
            <a:r>
              <a:rPr lang="fa-IR" dirty="0" smtClean="0"/>
              <a:t>آبریزش</a:t>
            </a:r>
          </a:p>
          <a:p>
            <a:r>
              <a:rPr lang="fa-IR" dirty="0" smtClean="0"/>
              <a:t>آزمایشهای </a:t>
            </a:r>
            <a:r>
              <a:rPr lang="fa-IR" dirty="0"/>
              <a:t>معمول </a:t>
            </a:r>
            <a:r>
              <a:rPr lang="fa-IR" dirty="0" smtClean="0"/>
              <a:t>بارداری</a:t>
            </a:r>
          </a:p>
          <a:p>
            <a:r>
              <a:rPr lang="fa-IR" sz="2800" b="0" dirty="0" smtClean="0"/>
              <a:t>نکته1</a:t>
            </a:r>
            <a:r>
              <a:rPr lang="fa-IR" sz="2800" b="0" dirty="0"/>
              <a:t>: نتایج آزمایش‌ها توسط پزشک یا ماما بررسی می‌شود. </a:t>
            </a:r>
            <a:endParaRPr lang="en-US" sz="2800" b="0" dirty="0"/>
          </a:p>
          <a:p>
            <a:pPr marL="0" indent="0">
              <a:buNone/>
            </a:pPr>
            <a:r>
              <a:rPr lang="fa-IR" sz="2800" b="0" dirty="0" smtClean="0"/>
              <a:t>  نکته 2: در </a:t>
            </a:r>
            <a:r>
              <a:rPr lang="fa-IR" sz="2800" b="0" dirty="0"/>
              <a:t>صورتی که خانم طبق دستورالعمل کشوری بر علیه هپاتیت ایمن </a:t>
            </a:r>
            <a:r>
              <a:rPr lang="fa-IR" sz="2800" b="0" dirty="0" smtClean="0"/>
              <a:t>نشده، </a:t>
            </a:r>
            <a:r>
              <a:rPr lang="fa-IR" sz="2800" b="0" dirty="0"/>
              <a:t>آزمایش </a:t>
            </a:r>
            <a:r>
              <a:rPr lang="en-US" sz="2800" b="0" dirty="0" err="1"/>
              <a:t>HBsAg</a:t>
            </a:r>
            <a:r>
              <a:rPr lang="fa-IR" sz="2800" b="0" dirty="0"/>
              <a:t> توسط پزشک یا ماما درخواست </a:t>
            </a:r>
            <a:r>
              <a:rPr lang="fa-IR" sz="2800" b="0" dirty="0" smtClean="0"/>
              <a:t>می‌شود.</a:t>
            </a:r>
          </a:p>
          <a:p>
            <a:pPr marL="0" indent="0">
              <a:buNone/>
            </a:pPr>
            <a:r>
              <a:rPr lang="fa-IR" sz="2800" b="0" dirty="0"/>
              <a:t>نکته 4: در صورتی که خانم در مراقبت پیش از بارداری آزمایش </a:t>
            </a:r>
            <a:r>
              <a:rPr lang="en-US" sz="2800" b="0" dirty="0"/>
              <a:t>TSH</a:t>
            </a:r>
            <a:r>
              <a:rPr lang="fa-IR" sz="2800" b="0" dirty="0"/>
              <a:t> را انجام نداده است در اولین ملاقات </a:t>
            </a:r>
            <a:r>
              <a:rPr lang="en-US" sz="2800" b="0" dirty="0"/>
              <a:t>TSH</a:t>
            </a:r>
            <a:r>
              <a:rPr lang="fa-IR" sz="2800" b="0" dirty="0"/>
              <a:t> اندازه‌گیری شود. </a:t>
            </a:r>
            <a:endParaRPr lang="en-US" sz="2800" b="0" dirty="0"/>
          </a:p>
          <a:p>
            <a:pPr marL="0" indent="0">
              <a:buNone/>
            </a:pPr>
            <a:endParaRPr lang="en-US" b="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89182480"/>
      </p:ext>
    </p:extLst>
  </p:cSld>
  <p:clrMapOvr>
    <a:masterClrMapping/>
  </p:clrMapOvr>
  <mc:AlternateContent xmlns:mc="http://schemas.openxmlformats.org/markup-compatibility/2006" xmlns:p14="http://schemas.microsoft.com/office/powerpoint/2010/main">
    <mc:Choice Requires="p14">
      <p:transition spd="slow" p14:dur="2000" advTm="54866"/>
    </mc:Choice>
    <mc:Fallback xmlns="">
      <p:transition spd="slow" advTm="54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a:xfrm>
            <a:off x="838200" y="1825625"/>
            <a:ext cx="10515600" cy="3870637"/>
          </a:xfrm>
        </p:spPr>
        <p:txBody>
          <a:bodyPr>
            <a:normAutofit fontScale="85000" lnSpcReduction="10000"/>
          </a:bodyPr>
          <a:lstStyle/>
          <a:p>
            <a:pPr marL="0" indent="0" algn="just">
              <a:lnSpc>
                <a:spcPct val="100000"/>
              </a:lnSpc>
              <a:buNone/>
            </a:pPr>
            <a:r>
              <a:rPr lang="fa-IR" sz="3900" b="0" dirty="0" smtClean="0"/>
              <a:t>  </a:t>
            </a:r>
            <a:r>
              <a:rPr lang="fa-IR" sz="3800" b="0" dirty="0" smtClean="0"/>
              <a:t>نکته 4: </a:t>
            </a:r>
            <a:r>
              <a:rPr lang="fa-IR" sz="3800" b="0" dirty="0"/>
              <a:t>در صورت وجود یا سابقه رفتارهای پرخطر در زن </a:t>
            </a:r>
            <a:r>
              <a:rPr lang="fa-IR" sz="3800" b="0" dirty="0" smtClean="0"/>
              <a:t>باردار و </a:t>
            </a:r>
            <a:r>
              <a:rPr lang="fa-IR" sz="3800" b="0" dirty="0"/>
              <a:t>یا </a:t>
            </a:r>
            <a:r>
              <a:rPr lang="fa-IR" sz="3800" b="0" dirty="0" smtClean="0"/>
              <a:t>همسرش، برای </a:t>
            </a:r>
            <a:r>
              <a:rPr lang="fa-IR" sz="3800" b="0" dirty="0"/>
              <a:t>انجام آزمایش </a:t>
            </a:r>
            <a:r>
              <a:rPr lang="en-US" sz="3800" b="0" dirty="0"/>
              <a:t>HIV</a:t>
            </a:r>
            <a:r>
              <a:rPr lang="fa-IR" sz="3800" b="0" dirty="0"/>
              <a:t> به کارشناس ایدز و یا مرکز مشاوره بیماری‌های رفتاری ارجاع دهید. در مراکز مجری طرح </a:t>
            </a:r>
            <a:r>
              <a:rPr lang="en-US" sz="3800" b="0" dirty="0"/>
              <a:t>PMTCT</a:t>
            </a:r>
            <a:r>
              <a:rPr lang="fa-IR" sz="3800" b="0" dirty="0"/>
              <a:t> تست تشخیص سریع </a:t>
            </a:r>
            <a:r>
              <a:rPr lang="en-US" sz="3800" b="0" dirty="0"/>
              <a:t>HIV</a:t>
            </a:r>
            <a:r>
              <a:rPr lang="fa-IR" sz="3800" b="0" dirty="0"/>
              <a:t> دوبار، نوبت اول در اولین ملاقات (هفته 10-6) و نوبت دوم در ملاقات هفته 34-31 بارداری انجام </a:t>
            </a:r>
            <a:r>
              <a:rPr lang="fa-IR" sz="3800" b="0" dirty="0" smtClean="0"/>
              <a:t>می‌شود.</a:t>
            </a:r>
          </a:p>
          <a:p>
            <a:pPr marL="0" indent="0" algn="just">
              <a:lnSpc>
                <a:spcPct val="100000"/>
              </a:lnSpc>
              <a:buNone/>
            </a:pPr>
            <a:r>
              <a:rPr lang="fa-IR" sz="3800" b="0" dirty="0" smtClean="0"/>
              <a:t>نکته3</a:t>
            </a:r>
            <a:r>
              <a:rPr lang="fa-IR" sz="3800" b="0" dirty="0"/>
              <a:t>: نوبت اول کومبس غیرمستقیم در مادر </a:t>
            </a:r>
            <a:r>
              <a:rPr lang="en-US" sz="3800" b="0" dirty="0"/>
              <a:t>Rh-</a:t>
            </a:r>
            <a:r>
              <a:rPr lang="fa-IR" sz="3800" b="0" dirty="0"/>
              <a:t> در هر زمانی پس از اطلاع از </a:t>
            </a:r>
            <a:r>
              <a:rPr lang="en-US" sz="3800" b="0" dirty="0"/>
              <a:t>Rh+</a:t>
            </a:r>
            <a:r>
              <a:rPr lang="fa-IR" sz="3800" b="0" dirty="0"/>
              <a:t> همسر توسط پزشک یا ماما درخواست می‌شود. نوبت دوم این آزمایش در هفته‌های 24 تا 30 بارداری است.</a:t>
            </a:r>
          </a:p>
          <a:p>
            <a:pPr marL="0" indent="0" algn="just">
              <a:lnSpc>
                <a:spcPct val="100000"/>
              </a:lnSpc>
              <a:buNone/>
            </a:pPr>
            <a:endParaRPr lang="en-US" sz="3300" b="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86406269"/>
      </p:ext>
    </p:extLst>
  </p:cSld>
  <p:clrMapOvr>
    <a:masterClrMapping/>
  </p:clrMapOvr>
  <mc:AlternateContent xmlns:mc="http://schemas.openxmlformats.org/markup-compatibility/2006" xmlns:p14="http://schemas.microsoft.com/office/powerpoint/2010/main">
    <mc:Choice Requires="p14">
      <p:transition spd="slow" p14:dur="2000" advTm="37412"/>
    </mc:Choice>
    <mc:Fallback xmlns="">
      <p:transition spd="slow" advTm="37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تعاریف مراقبت های بارداری ادامه ...</a:t>
            </a:r>
          </a:p>
        </p:txBody>
      </p:sp>
      <p:sp>
        <p:nvSpPr>
          <p:cNvPr id="3" name="Content Placeholder 2"/>
          <p:cNvSpPr>
            <a:spLocks noGrp="1"/>
          </p:cNvSpPr>
          <p:nvPr>
            <p:ph idx="1"/>
          </p:nvPr>
        </p:nvSpPr>
        <p:spPr/>
        <p:txBody>
          <a:bodyPr>
            <a:normAutofit/>
          </a:bodyPr>
          <a:lstStyle/>
          <a:p>
            <a:r>
              <a:rPr lang="fa-IR" dirty="0"/>
              <a:t>آموزش و توصیه</a:t>
            </a:r>
            <a:r>
              <a:rPr lang="fa-IR" sz="2400" dirty="0" smtClean="0"/>
              <a:t>:</a:t>
            </a:r>
            <a:endParaRPr lang="fa-IR" sz="2400" dirty="0"/>
          </a:p>
          <a:p>
            <a:pPr marL="0" indent="0">
              <a:buNone/>
            </a:pPr>
            <a:r>
              <a:rPr lang="fa-IR" sz="2800" b="0" dirty="0"/>
              <a:t>طی ملاقات‌ها متناسب با هفته‌های بارداری موارد زیر را به مادر آموزش </a:t>
            </a:r>
            <a:r>
              <a:rPr lang="fa-IR" sz="2800" b="0" dirty="0" smtClean="0"/>
              <a:t>دهید.</a:t>
            </a:r>
          </a:p>
          <a:p>
            <a:pPr>
              <a:buFontTx/>
              <a:buChar char="-"/>
            </a:pPr>
            <a:r>
              <a:rPr lang="fa-IR" b="0" dirty="0"/>
              <a:t>بهداشت فردی </a:t>
            </a:r>
          </a:p>
          <a:p>
            <a:pPr>
              <a:buFontTx/>
              <a:buChar char="-"/>
            </a:pPr>
            <a:r>
              <a:rPr lang="fa-IR" b="0" dirty="0"/>
              <a:t>بهداشت روان </a:t>
            </a:r>
          </a:p>
          <a:p>
            <a:pPr>
              <a:buFontTx/>
              <a:buChar char="-"/>
            </a:pPr>
            <a:r>
              <a:rPr lang="fa-IR" b="0" dirty="0"/>
              <a:t>بهداشت جنسی </a:t>
            </a:r>
          </a:p>
          <a:p>
            <a:pPr>
              <a:buFontTx/>
              <a:buChar char="-"/>
            </a:pPr>
            <a:r>
              <a:rPr lang="fa-IR" b="0" dirty="0"/>
              <a:t>بهداشت دهان ودندان</a:t>
            </a:r>
          </a:p>
          <a:p>
            <a:pPr>
              <a:buFontTx/>
              <a:buChar char="-"/>
            </a:pPr>
            <a:r>
              <a:rPr lang="fa-IR" b="0" dirty="0"/>
              <a:t>تغذیه و مکمل‌های دارویی</a:t>
            </a:r>
          </a:p>
          <a:p>
            <a:endParaRPr lang="fa-IR"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06539337"/>
      </p:ext>
    </p:extLst>
  </p:cSld>
  <p:clrMapOvr>
    <a:masterClrMapping/>
  </p:clrMapOvr>
  <mc:AlternateContent xmlns:mc="http://schemas.openxmlformats.org/markup-compatibility/2006" xmlns:p14="http://schemas.microsoft.com/office/powerpoint/2010/main">
    <mc:Choice Requires="p14">
      <p:transition spd="slow" p14:dur="2000" advTm="48946"/>
    </mc:Choice>
    <mc:Fallback xmlns="">
      <p:transition spd="slow" advTm="48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تعاریف مراقبت های بارداری ادامه ...</a:t>
            </a:r>
          </a:p>
        </p:txBody>
      </p:sp>
      <p:sp>
        <p:nvSpPr>
          <p:cNvPr id="3" name="Content Placeholder 2"/>
          <p:cNvSpPr>
            <a:spLocks noGrp="1"/>
          </p:cNvSpPr>
          <p:nvPr>
            <p:ph idx="1"/>
          </p:nvPr>
        </p:nvSpPr>
        <p:spPr>
          <a:xfrm>
            <a:off x="599607" y="1825624"/>
            <a:ext cx="10927829" cy="4215412"/>
          </a:xfrm>
        </p:spPr>
        <p:txBody>
          <a:bodyPr>
            <a:normAutofit/>
          </a:bodyPr>
          <a:lstStyle/>
          <a:p>
            <a:pPr>
              <a:buFontTx/>
              <a:buChar char="-"/>
            </a:pPr>
            <a:r>
              <a:rPr lang="fa-IR" sz="3500" b="0" dirty="0" smtClean="0"/>
              <a:t>دخانیات، مواد مخدر </a:t>
            </a:r>
            <a:r>
              <a:rPr lang="fa-IR" sz="3500" b="0" dirty="0"/>
              <a:t>و الکل</a:t>
            </a:r>
          </a:p>
          <a:p>
            <a:pPr>
              <a:buFontTx/>
              <a:buChar char="-"/>
            </a:pPr>
            <a:r>
              <a:rPr lang="fa-IR" sz="3500" b="0" dirty="0"/>
              <a:t>شکایت‌های شایع </a:t>
            </a:r>
          </a:p>
          <a:p>
            <a:pPr>
              <a:buFontTx/>
              <a:buChar char="-"/>
            </a:pPr>
            <a:r>
              <a:rPr lang="fa-IR" sz="3500" b="0" dirty="0"/>
              <a:t>علائم </a:t>
            </a:r>
            <a:r>
              <a:rPr lang="fa-IR" sz="3500" b="0" dirty="0" smtClean="0"/>
              <a:t>خطر</a:t>
            </a:r>
          </a:p>
          <a:p>
            <a:pPr marL="0" indent="0">
              <a:buNone/>
            </a:pPr>
            <a:r>
              <a:rPr lang="fa-IR" sz="2700" b="0" dirty="0"/>
              <a:t>نکته: در هر ملاقات، علائم خطر را گوشزد کنید و مطمئن شوید که مادر این علائم را فرا گرفته است</a:t>
            </a:r>
            <a:r>
              <a:rPr lang="fa-IR" sz="2700" b="0" dirty="0" smtClean="0"/>
              <a:t>.</a:t>
            </a:r>
          </a:p>
          <a:p>
            <a:pPr algn="just">
              <a:buFontTx/>
              <a:buChar char="-"/>
            </a:pPr>
            <a:r>
              <a:rPr lang="fa-IR" b="0" dirty="0"/>
              <a:t>اهمیت شرکت در کلاس‌های آمادگی برای زایمان</a:t>
            </a:r>
          </a:p>
          <a:p>
            <a:pPr algn="just">
              <a:buFontTx/>
              <a:buChar char="-"/>
            </a:pPr>
            <a:r>
              <a:rPr lang="fa-IR" b="0" dirty="0"/>
              <a:t>فواید زایمان طبیعی و </a:t>
            </a:r>
            <a:r>
              <a:rPr lang="fa-IR" b="0" dirty="0" smtClean="0"/>
              <a:t>ایمن</a:t>
            </a:r>
            <a:endParaRPr lang="fa-IR" b="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42762869"/>
      </p:ext>
    </p:extLst>
  </p:cSld>
  <p:clrMapOvr>
    <a:masterClrMapping/>
  </p:clrMapOvr>
  <mc:AlternateContent xmlns:mc="http://schemas.openxmlformats.org/markup-compatibility/2006" xmlns:p14="http://schemas.microsoft.com/office/powerpoint/2010/main">
    <mc:Choice Requires="p14">
      <p:transition spd="slow" p14:dur="2000" advTm="40285"/>
    </mc:Choice>
    <mc:Fallback xmlns="">
      <p:transition spd="slow" advTm="40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تعاریف مراقبت های بارداری ادامه ...</a:t>
            </a:r>
          </a:p>
        </p:txBody>
      </p:sp>
      <p:sp>
        <p:nvSpPr>
          <p:cNvPr id="3" name="Content Placeholder 2"/>
          <p:cNvSpPr>
            <a:spLocks noGrp="1"/>
          </p:cNvSpPr>
          <p:nvPr>
            <p:ph idx="1"/>
          </p:nvPr>
        </p:nvSpPr>
        <p:spPr>
          <a:xfrm>
            <a:off x="838200" y="1825624"/>
            <a:ext cx="10515600" cy="3675765"/>
          </a:xfrm>
        </p:spPr>
        <p:txBody>
          <a:bodyPr>
            <a:normAutofit fontScale="92500" lnSpcReduction="20000"/>
          </a:bodyPr>
          <a:lstStyle/>
          <a:p>
            <a:pPr algn="just">
              <a:buFontTx/>
              <a:buChar char="-"/>
            </a:pPr>
            <a:r>
              <a:rPr lang="fa-IR" b="0" dirty="0"/>
              <a:t> آمادگی و محل مناسب </a:t>
            </a:r>
            <a:r>
              <a:rPr lang="fa-IR" b="0" dirty="0" smtClean="0"/>
              <a:t>زایمان</a:t>
            </a:r>
          </a:p>
          <a:p>
            <a:pPr algn="just">
              <a:buFontTx/>
              <a:buChar char="-"/>
            </a:pPr>
            <a:r>
              <a:rPr lang="fa-IR" b="0" dirty="0" smtClean="0"/>
              <a:t>مراقبت </a:t>
            </a:r>
            <a:r>
              <a:rPr lang="fa-IR" b="0" dirty="0"/>
              <a:t>از </a:t>
            </a:r>
            <a:r>
              <a:rPr lang="fa-IR" b="0" dirty="0" smtClean="0"/>
              <a:t>نوزاد</a:t>
            </a:r>
          </a:p>
          <a:p>
            <a:pPr algn="just">
              <a:buFontTx/>
              <a:buChar char="-"/>
            </a:pPr>
            <a:r>
              <a:rPr lang="fa-IR" b="0" dirty="0" smtClean="0"/>
              <a:t>غربالگری </a:t>
            </a:r>
            <a:r>
              <a:rPr lang="fa-IR" b="0" dirty="0"/>
              <a:t>و علائم خطر نوزادی</a:t>
            </a:r>
          </a:p>
          <a:p>
            <a:pPr algn="just">
              <a:buFontTx/>
              <a:buChar char="-"/>
            </a:pPr>
            <a:r>
              <a:rPr lang="fa-IR" b="0" dirty="0"/>
              <a:t>اصول شیردهی</a:t>
            </a:r>
          </a:p>
          <a:p>
            <a:pPr algn="justLow">
              <a:buFontTx/>
              <a:buChar char="-"/>
            </a:pPr>
            <a:r>
              <a:rPr lang="fa-IR" b="0" dirty="0"/>
              <a:t>زمان مناسب </a:t>
            </a:r>
            <a:r>
              <a:rPr lang="fa-IR" b="0" dirty="0" smtClean="0"/>
              <a:t>بارداری </a:t>
            </a:r>
            <a:r>
              <a:rPr lang="fa-IR" b="0" dirty="0"/>
              <a:t>بعدی </a:t>
            </a:r>
            <a:r>
              <a:rPr lang="fa-IR" b="0" dirty="0" smtClean="0"/>
              <a:t>(به آخرین </a:t>
            </a:r>
            <a:r>
              <a:rPr lang="fa-IR" b="0" dirty="0"/>
              <a:t>دستورالعمل های سلامت </a:t>
            </a:r>
            <a:r>
              <a:rPr lang="fa-IR" b="0" dirty="0" smtClean="0"/>
              <a:t>باروری در </a:t>
            </a:r>
            <a:r>
              <a:rPr lang="fa-IR" b="0" dirty="0"/>
              <a:t>محتوای آموزشی </a:t>
            </a:r>
            <a:r>
              <a:rPr lang="fa-IR" b="0" dirty="0" smtClean="0"/>
              <a:t>سلامت باروری رجوع گردد)</a:t>
            </a:r>
          </a:p>
          <a:p>
            <a:pPr algn="justLow">
              <a:buFontTx/>
              <a:buChar char="-"/>
            </a:pPr>
            <a:r>
              <a:rPr lang="fa-IR" b="0" dirty="0" smtClean="0"/>
              <a:t>مراجعه </a:t>
            </a:r>
            <a:r>
              <a:rPr lang="fa-IR" b="0" dirty="0"/>
              <a:t>برای دریافت مراقبتهای بارداری</a:t>
            </a:r>
          </a:p>
          <a:p>
            <a:pPr algn="just">
              <a:buFontTx/>
              <a:buChar char="-"/>
            </a:pPr>
            <a:r>
              <a:rPr lang="fa-IR" b="0" dirty="0"/>
              <a:t>مراجعه برای دریافت مراقبت‌های پس از </a:t>
            </a:r>
            <a:r>
              <a:rPr lang="fa-IR" b="0" dirty="0" smtClean="0"/>
              <a:t>زایمان</a:t>
            </a:r>
            <a:endParaRPr lang="en-US" b="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35704944"/>
      </p:ext>
    </p:extLst>
  </p:cSld>
  <p:clrMapOvr>
    <a:masterClrMapping/>
  </p:clrMapOvr>
  <mc:AlternateContent xmlns:mc="http://schemas.openxmlformats.org/markup-compatibility/2006" xmlns:p14="http://schemas.microsoft.com/office/powerpoint/2010/main">
    <mc:Choice Requires="p14">
      <p:transition spd="slow" p14:dur="2000" advTm="19068"/>
    </mc:Choice>
    <mc:Fallback xmlns="">
      <p:transition spd="slow" advTm="190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تعاریف مراقبت های بارداری ادامه ...</a:t>
            </a:r>
            <a:endParaRPr lang="fa-IR" b="1" dirty="0"/>
          </a:p>
        </p:txBody>
      </p:sp>
      <p:sp>
        <p:nvSpPr>
          <p:cNvPr id="3" name="Content Placeholder 2"/>
          <p:cNvSpPr>
            <a:spLocks noGrp="1"/>
          </p:cNvSpPr>
          <p:nvPr>
            <p:ph idx="1"/>
          </p:nvPr>
        </p:nvSpPr>
        <p:spPr/>
        <p:txBody>
          <a:bodyPr>
            <a:normAutofit/>
          </a:bodyPr>
          <a:lstStyle/>
          <a:p>
            <a:pPr algn="just"/>
            <a:r>
              <a:rPr lang="fa-IR" dirty="0" smtClean="0"/>
              <a:t>اختلال انعقادی</a:t>
            </a:r>
          </a:p>
          <a:p>
            <a:pPr algn="just"/>
            <a:r>
              <a:rPr lang="fa-IR" dirty="0"/>
              <a:t>اختلال </a:t>
            </a:r>
            <a:r>
              <a:rPr lang="fa-IR" dirty="0" smtClean="0"/>
              <a:t>هوشیاری</a:t>
            </a:r>
          </a:p>
          <a:p>
            <a:pPr algn="just"/>
            <a:r>
              <a:rPr lang="fa-IR" dirty="0"/>
              <a:t>ارتفاع </a:t>
            </a:r>
            <a:r>
              <a:rPr lang="fa-IR" dirty="0" smtClean="0"/>
              <a:t>رحم</a:t>
            </a:r>
          </a:p>
          <a:p>
            <a:pPr marL="0" indent="0" algn="just">
              <a:buNone/>
            </a:pPr>
            <a:r>
              <a:rPr lang="fa-IR" sz="2600" b="0" dirty="0" smtClean="0"/>
              <a:t> نکته: درصورت اختلاف بین ارتفاع رحم و سن</a:t>
            </a:r>
            <a:r>
              <a:rPr lang="fa-IR" sz="2600" b="0" dirty="0"/>
              <a:t> </a:t>
            </a:r>
            <a:r>
              <a:rPr lang="fa-IR" sz="2600" b="0" dirty="0" smtClean="0"/>
              <a:t>بارداری بیش </a:t>
            </a:r>
            <a:r>
              <a:rPr lang="fa-IR" sz="2600" b="0" dirty="0"/>
              <a:t>از 3 هفته مادر به پزشک / ماما ارجاع داده </a:t>
            </a:r>
            <a:r>
              <a:rPr lang="fa-IR" sz="2600" b="0" dirty="0" smtClean="0"/>
              <a:t>شود.</a:t>
            </a:r>
            <a:endParaRPr lang="fa-IR" sz="2600" b="0" dirty="0"/>
          </a:p>
          <a:p>
            <a:pPr algn="just"/>
            <a:r>
              <a:rPr lang="fa-IR" dirty="0"/>
              <a:t>ارزیابی علائم خطر </a:t>
            </a:r>
            <a:r>
              <a:rPr lang="fa-IR" dirty="0" smtClean="0"/>
              <a:t>فوری</a:t>
            </a:r>
          </a:p>
          <a:p>
            <a:pPr algn="just"/>
            <a:r>
              <a:rPr lang="fa-IR" dirty="0"/>
              <a:t>استفراغ شدید</a:t>
            </a:r>
            <a:endParaRPr lang="en-US" b="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26034544"/>
      </p:ext>
    </p:extLst>
  </p:cSld>
  <p:clrMapOvr>
    <a:masterClrMapping/>
  </p:clrMapOvr>
  <mc:AlternateContent xmlns:mc="http://schemas.openxmlformats.org/markup-compatibility/2006" xmlns:p14="http://schemas.microsoft.com/office/powerpoint/2010/main">
    <mc:Choice Requires="p14">
      <p:transition spd="slow" p14:dur="2000" advTm="82916"/>
    </mc:Choice>
    <mc:Fallback xmlns="">
      <p:transition spd="slow" advTm="82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مشهد</_x062f__x0627__x0646__x0634__x06af__x0627__x0647_>
    <_x0646__x0648__x0639__x0020__x062d__x06cc__x0637__x0647_ xmlns="12fdc5dc-769e-4543-b10d-fbea3dac4417">مراقبت‌هاي ادغام يافته سلامت مادران</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5NN7CDR5NKU2-831-1185</_dlc_DocId>
    <_dlc_DocIdUrl xmlns="1047730d-92e1-4018-9084-d932fd3a7f58">
      <Url>http://www.health.gov.ir/hnd/_layouts/DocIdRedir.aspx?ID=5NN7CDR5NKU2-831-1185</Url>
      <Description>5NN7CDR5NKU2-831-1185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3EE3E2-0E19-4EF7-9A5F-AB21CD3D5775}">
  <ds:schemaRefs>
    <ds:schemaRef ds:uri="http://www.w3.org/XML/1998/namespace"/>
    <ds:schemaRef ds:uri="12fdc5dc-769e-4543-b10d-fbea3dac4417"/>
    <ds:schemaRef ds:uri="http://schemas.microsoft.com/office/2006/metadata/properties"/>
    <ds:schemaRef ds:uri="http://purl.org/dc/terms/"/>
    <ds:schemaRef ds:uri="http://purl.org/dc/elements/1.1/"/>
    <ds:schemaRef ds:uri="http://schemas.openxmlformats.org/package/2006/metadata/core-properties"/>
    <ds:schemaRef ds:uri="1047730d-92e1-4018-9084-d932fd3a7f58"/>
    <ds:schemaRef ds:uri="http://purl.org/dc/dcmityp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5E62ED32-8AA7-434E-8FE3-2ABFC9165741}">
  <ds:schemaRefs>
    <ds:schemaRef ds:uri="http://schemas.microsoft.com/sharepoint/v3/contenttype/forms"/>
  </ds:schemaRefs>
</ds:datastoreItem>
</file>

<file path=customXml/itemProps3.xml><?xml version="1.0" encoding="utf-8"?>
<ds:datastoreItem xmlns:ds="http://schemas.openxmlformats.org/officeDocument/2006/customXml" ds:itemID="{0A47BFE7-95B1-456C-A964-D9F910E7CEDE}">
  <ds:schemaRefs>
    <ds:schemaRef ds:uri="http://schemas.microsoft.com/sharepoint/events"/>
  </ds:schemaRefs>
</ds:datastoreItem>
</file>

<file path=customXml/itemProps4.xml><?xml version="1.0" encoding="utf-8"?>
<ds:datastoreItem xmlns:ds="http://schemas.openxmlformats.org/officeDocument/2006/customXml" ds:itemID="{DEB20115-4514-482D-A9ED-B4CF1F82B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4306</TotalTime>
  <Words>1602</Words>
  <Application>Microsoft Office PowerPoint</Application>
  <PresentationFormat>Widescreen</PresentationFormat>
  <Paragraphs>164</Paragraphs>
  <Slides>19</Slides>
  <Notes>0</Notes>
  <HiddenSlides>0</HiddenSlides>
  <MMClips>19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Yagut</vt:lpstr>
      <vt:lpstr>Calibri</vt:lpstr>
      <vt:lpstr>Calibri Light</vt:lpstr>
      <vt:lpstr>Times New Roman</vt:lpstr>
      <vt:lpstr>Office Theme</vt:lpstr>
      <vt:lpstr> آشنایی با خدمات مادرایمن (مشاوره قبل و حین بارداری، کمک به زایمان و مراقبت پس از زایمان)</vt:lpstr>
      <vt:lpstr> مشخصات سند</vt:lpstr>
      <vt:lpstr>فهرست عناوین (فصل اول- بخش دوم): </vt:lpstr>
      <vt:lpstr>تعاریف مراقبت های بارداری</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تعاریف مراقبت های بارداری ادامه ...</vt:lpstr>
      <vt:lpstr> لطفاً نظرات و پیشنهادات خود پیرامون این بسته آموزشی را به آدرس زیر ارسال کنید.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Shabnam Emamian</dc:creator>
  <cp:lastModifiedBy>Sima Jalali</cp:lastModifiedBy>
  <cp:revision>365</cp:revision>
  <dcterms:created xsi:type="dcterms:W3CDTF">2020-04-20T11:05:14Z</dcterms:created>
  <dcterms:modified xsi:type="dcterms:W3CDTF">2020-12-06T08:23:02Z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f333360e-158f-4011-8622-b805937017a7</vt:lpwstr>
  </property>
</Properties>
</file>